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9717c1bd9d_0_7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9717c1bd9d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966fb1f0f9_4_23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966fb1f0f9_4_2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966fb1f0f9_4_23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966fb1f0f9_4_2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9717c1bd9d_0_8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9717c1bd9d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9717c1bd9d_0_7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9717c1bd9d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9717c1bd9d_0_8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9717c1bd9d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966fb1f0f9_4_23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966fb1f0f9_4_2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966fb1f0f9_4_24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966fb1f0f9_4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966fb1f124_5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966fb1f124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966fb1f124_5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966fb1f124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966fb1f0f9_4_14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966fb1f0f9_4_1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966fb1f0f9_4_23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966fb1f0f9_4_2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966fb1f0f9_4_14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966fb1f0f9_4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9717c1bd9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9717c1bd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9717c1bd9d_0_7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9717c1bd9d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9717c1bd9d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9717c1bd9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1" name="Google Shape;11;p2"/>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2" name="Google Shape;12;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47" name="Google Shape;47;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Objeto"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2" name="Google Shape;52;p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53" name="Google Shape;53;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Duplo" type="twoObj">
  <p:cSld name="TWO_OBJECTS">
    <p:spTree>
      <p:nvGrpSpPr>
        <p:cNvPr id="56" name="Shape 56"/>
        <p:cNvGrpSpPr/>
        <p:nvPr/>
      </p:nvGrpSpPr>
      <p:grpSpPr>
        <a:xfrm>
          <a:off x="0" y="0"/>
          <a:ext cx="0" cy="0"/>
          <a:chOff x="0" y="0"/>
          <a:chExt cx="0" cy="0"/>
        </a:xfrm>
      </p:grpSpPr>
      <p:sp>
        <p:nvSpPr>
          <p:cNvPr id="57" name="Google Shape;57;p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8" name="Google Shape;58;p14"/>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59" name="Google Shape;59;p14"/>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60" name="Google Shape;60;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2" name="Google Shape;62;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8" name="Google Shape;18;p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19" name="Google Shape;19;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p5"/>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3" name="Google Shape;23;p5"/>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4" name="Google Shape;24;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7" name="Google Shape;27;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0" name="Google Shape;30;p7"/>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4" name="Google Shape;34;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38" name="Google Shape;38;p9"/>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 name="Google Shape;39;p9"/>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0" name="Google Shape;40;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3" name="Google Shape;43;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pt-P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0" Type="http://schemas.openxmlformats.org/officeDocument/2006/relationships/slide" Target="/ppt/slides/slide17.xml"/><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slide" Target="/ppt/slides/slide3.xml"/><Relationship Id="rId9" Type="http://schemas.openxmlformats.org/officeDocument/2006/relationships/slide" Target="/ppt/slides/slide16.xml"/><Relationship Id="rId5" Type="http://schemas.openxmlformats.org/officeDocument/2006/relationships/slide" Target="/ppt/slides/slide6.xml"/><Relationship Id="rId6" Type="http://schemas.openxmlformats.org/officeDocument/2006/relationships/slide" Target="/ppt/slides/slide5.xml"/><Relationship Id="rId7" Type="http://schemas.openxmlformats.org/officeDocument/2006/relationships/slide" Target="/ppt/slides/slide11.xml"/><Relationship Id="rId8" Type="http://schemas.openxmlformats.org/officeDocument/2006/relationships/slide" Target="/ppt/slides/slide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 name="Shape 66"/>
        <p:cNvGrpSpPr/>
        <p:nvPr/>
      </p:nvGrpSpPr>
      <p:grpSpPr>
        <a:xfrm>
          <a:off x="0" y="0"/>
          <a:ext cx="0" cy="0"/>
          <a:chOff x="0" y="0"/>
          <a:chExt cx="0" cy="0"/>
        </a:xfrm>
      </p:grpSpPr>
      <p:sp>
        <p:nvSpPr>
          <p:cNvPr id="67" name="Google Shape;67;p15"/>
          <p:cNvSpPr/>
          <p:nvPr/>
        </p:nvSpPr>
        <p:spPr>
          <a:xfrm>
            <a:off x="0" y="-1"/>
            <a:ext cx="12191695" cy="68520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8" name="Google Shape;68;p15"/>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9" name="Google Shape;69;p15"/>
          <p:cNvSpPr txBox="1"/>
          <p:nvPr>
            <p:ph type="ctrTitle"/>
          </p:nvPr>
        </p:nvSpPr>
        <p:spPr>
          <a:xfrm>
            <a:off x="6590662" y="4267832"/>
            <a:ext cx="4805996" cy="129711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2400"/>
              <a:buFont typeface="Calibri"/>
              <a:buNone/>
            </a:pPr>
            <a:r>
              <a:rPr lang="pt-PT" sz="2400">
                <a:solidFill>
                  <a:schemeClr val="dk2"/>
                </a:solidFill>
                <a:latin typeface="Roboto"/>
                <a:ea typeface="Roboto"/>
                <a:cs typeface="Roboto"/>
                <a:sym typeface="Roboto"/>
              </a:rPr>
              <a:t>Aplicação de leilões Online</a:t>
            </a:r>
            <a:endParaRPr>
              <a:latin typeface="Roboto"/>
              <a:ea typeface="Roboto"/>
              <a:cs typeface="Roboto"/>
              <a:sym typeface="Roboto"/>
            </a:endParaRPr>
          </a:p>
        </p:txBody>
      </p:sp>
      <p:sp>
        <p:nvSpPr>
          <p:cNvPr id="70" name="Google Shape;70;p15"/>
          <p:cNvSpPr txBox="1"/>
          <p:nvPr>
            <p:ph idx="1" type="subTitle"/>
          </p:nvPr>
        </p:nvSpPr>
        <p:spPr>
          <a:xfrm>
            <a:off x="6590966" y="3428999"/>
            <a:ext cx="4805691" cy="838831"/>
          </a:xfrm>
          <a:prstGeom prst="rect">
            <a:avLst/>
          </a:prstGeom>
          <a:noFill/>
          <a:ln>
            <a:noFill/>
          </a:ln>
        </p:spPr>
        <p:txBody>
          <a:bodyPr anchorCtr="0" anchor="b"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2"/>
              </a:buClr>
              <a:buSzPct val="100000"/>
              <a:buNone/>
            </a:pPr>
            <a:r>
              <a:rPr b="1" lang="pt-PT" sz="3600">
                <a:solidFill>
                  <a:schemeClr val="dk2"/>
                </a:solidFill>
                <a:latin typeface="Roboto"/>
                <a:ea typeface="Roboto"/>
                <a:cs typeface="Roboto"/>
                <a:sym typeface="Roboto"/>
              </a:rPr>
              <a:t>Leiloaria Bracarense Lda.</a:t>
            </a:r>
            <a:endParaRPr>
              <a:latin typeface="Roboto"/>
              <a:ea typeface="Roboto"/>
              <a:cs typeface="Roboto"/>
              <a:sym typeface="Roboto"/>
            </a:endParaRPr>
          </a:p>
        </p:txBody>
      </p:sp>
      <p:pic>
        <p:nvPicPr>
          <p:cNvPr descr="Uma imagem com símbolo, logótipo, emblema, Azul elétrico&#10;&#10;Descrição gerada automaticamente" id="71" name="Google Shape;71;p15"/>
          <p:cNvPicPr preferRelativeResize="0"/>
          <p:nvPr/>
        </p:nvPicPr>
        <p:blipFill rotWithShape="1">
          <a:blip r:embed="rId3">
            <a:alphaModFix/>
          </a:blip>
          <a:srcRect b="0" l="0" r="0" t="0"/>
          <a:stretch/>
        </p:blipFill>
        <p:spPr>
          <a:xfrm>
            <a:off x="340470" y="2415875"/>
            <a:ext cx="4141760" cy="2940649"/>
          </a:xfrm>
          <a:custGeom>
            <a:rect b="b" l="l" r="r" t="t"/>
            <a:pathLst>
              <a:path extrusionOk="0" h="4377846" w="4141760">
                <a:moveTo>
                  <a:pt x="0" y="0"/>
                </a:moveTo>
                <a:lnTo>
                  <a:pt x="4141760" y="0"/>
                </a:lnTo>
                <a:lnTo>
                  <a:pt x="4141760" y="4377846"/>
                </a:lnTo>
                <a:lnTo>
                  <a:pt x="0" y="4377846"/>
                </a:lnTo>
                <a:close/>
              </a:path>
            </a:pathLst>
          </a:custGeom>
          <a:noFill/>
          <a:ln>
            <a:noFill/>
          </a:ln>
        </p:spPr>
      </p:pic>
      <p:grpSp>
        <p:nvGrpSpPr>
          <p:cNvPr id="72" name="Google Shape;72;p15"/>
          <p:cNvGrpSpPr/>
          <p:nvPr/>
        </p:nvGrpSpPr>
        <p:grpSpPr>
          <a:xfrm>
            <a:off x="-4253" y="-5977"/>
            <a:ext cx="6238675" cy="6863979"/>
            <a:chOff x="305" y="-5977"/>
            <a:chExt cx="6238675" cy="6863979"/>
          </a:xfrm>
        </p:grpSpPr>
        <p:sp>
          <p:nvSpPr>
            <p:cNvPr id="73" name="Google Shape;73;p15"/>
            <p:cNvSpPr/>
            <p:nvPr/>
          </p:nvSpPr>
          <p:spPr>
            <a:xfrm flipH="1">
              <a:off x="305" y="34854"/>
              <a:ext cx="6028697" cy="6817170"/>
            </a:xfrm>
            <a:custGeom>
              <a:rect b="b" l="l" r="r" t="t"/>
              <a:pathLst>
                <a:path extrusionOk="0" h="6817170" w="6028697">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 name="Google Shape;74;p15"/>
            <p:cNvSpPr/>
            <p:nvPr/>
          </p:nvSpPr>
          <p:spPr>
            <a:xfrm flipH="1">
              <a:off x="305" y="1"/>
              <a:ext cx="6165116" cy="6858001"/>
            </a:xfrm>
            <a:custGeom>
              <a:rect b="b" l="l" r="r" t="t"/>
              <a:pathLst>
                <a:path extrusionOk="0" h="6858001" w="6264586">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5" name="Google Shape;75;p15"/>
            <p:cNvSpPr/>
            <p:nvPr/>
          </p:nvSpPr>
          <p:spPr>
            <a:xfrm flipH="1">
              <a:off x="305" y="-5977"/>
              <a:ext cx="6238675" cy="6858001"/>
            </a:xfrm>
            <a:custGeom>
              <a:rect b="b" l="l" r="r" t="t"/>
              <a:pathLst>
                <a:path extrusionOk="0" h="6858001" w="6264586">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pt-PT">
                <a:highlight>
                  <a:srgbClr val="FFFFFF"/>
                </a:highlight>
                <a:latin typeface="Calibri"/>
                <a:ea typeface="Calibri"/>
                <a:cs typeface="Calibri"/>
                <a:sym typeface="Calibri"/>
              </a:rPr>
              <a:t>REQ 5- Aprovação de um leilão</a:t>
            </a:r>
            <a:endParaRPr>
              <a:latin typeface="Calibri"/>
              <a:ea typeface="Calibri"/>
              <a:cs typeface="Calibri"/>
              <a:sym typeface="Calibri"/>
            </a:endParaRPr>
          </a:p>
        </p:txBody>
      </p:sp>
      <p:sp>
        <p:nvSpPr>
          <p:cNvPr id="164" name="Google Shape;164;p2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Clr>
                <a:schemeClr val="dk1"/>
              </a:buClr>
              <a:buSzPts val="1100"/>
              <a:buFont typeface="Arial"/>
              <a:buNone/>
            </a:pPr>
            <a:r>
              <a:rPr lang="pt-PT" sz="1500" u="sng">
                <a:highlight>
                  <a:srgbClr val="FFFFFF"/>
                </a:highlight>
                <a:latin typeface="Calibri"/>
                <a:ea typeface="Calibri"/>
                <a:cs typeface="Calibri"/>
                <a:sym typeface="Calibri"/>
              </a:rPr>
              <a:t>Definição de requisitos de utilizador</a:t>
            </a:r>
            <a:endParaRPr sz="1500" u="sng">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PT" sz="1500">
                <a:highlight>
                  <a:srgbClr val="FFFFFF"/>
                </a:highlight>
                <a:latin typeface="Calibri"/>
                <a:ea typeface="Calibri"/>
                <a:cs typeface="Calibri"/>
                <a:sym typeface="Calibri"/>
              </a:rPr>
              <a:t>1. O administrador é aquele que pode mudar o estatuto de Aprovado nas instâncias de leilão que foram adicionadas à base de dados.</a:t>
            </a:r>
            <a:endParaRPr sz="1500">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PT" sz="1500">
                <a:highlight>
                  <a:srgbClr val="FFFFFF"/>
                </a:highlight>
                <a:latin typeface="Calibri"/>
                <a:ea typeface="Calibri"/>
                <a:cs typeface="Calibri"/>
                <a:sym typeface="Calibri"/>
              </a:rPr>
              <a:t>2. Se o administrador aceitar a proposta, deve mudar o estatuto de Aprovado para True.</a:t>
            </a:r>
            <a:endParaRPr sz="1500">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PT" sz="1500">
                <a:highlight>
                  <a:srgbClr val="FFFFFF"/>
                </a:highlight>
                <a:latin typeface="Calibri"/>
                <a:ea typeface="Calibri"/>
                <a:cs typeface="Calibri"/>
                <a:sym typeface="Calibri"/>
              </a:rPr>
              <a:t>3. Se o administrador negar a proposta, não altera esse valor.</a:t>
            </a:r>
            <a:endParaRPr sz="1500">
              <a:highlight>
                <a:srgbClr val="FFFFFF"/>
              </a:highlight>
              <a:latin typeface="Calibri"/>
              <a:ea typeface="Calibri"/>
              <a:cs typeface="Calibri"/>
              <a:sym typeface="Calibri"/>
            </a:endParaRPr>
          </a:p>
          <a:p>
            <a:pPr indent="0" lvl="0" marL="0" rtl="0" algn="l">
              <a:spcBef>
                <a:spcPts val="0"/>
              </a:spcBef>
              <a:spcAft>
                <a:spcPts val="0"/>
              </a:spcAft>
              <a:buNone/>
            </a:pPr>
            <a:r>
              <a:rPr lang="pt-PT" sz="1500">
                <a:highlight>
                  <a:srgbClr val="FFFFFF"/>
                </a:highlight>
                <a:latin typeface="Calibri"/>
                <a:ea typeface="Calibri"/>
                <a:cs typeface="Calibri"/>
                <a:sym typeface="Calibri"/>
              </a:rPr>
              <a:t>4. Um leilão aprovado fica visível ao público.</a:t>
            </a:r>
            <a:endParaRPr sz="1500">
              <a:highlight>
                <a:srgbClr val="FFFFFF"/>
              </a:highlight>
              <a:latin typeface="Calibri"/>
              <a:ea typeface="Calibri"/>
              <a:cs typeface="Calibri"/>
              <a:sym typeface="Calibri"/>
            </a:endParaRPr>
          </a:p>
          <a:p>
            <a:pPr indent="0" lvl="0" marL="0" rtl="0" algn="l">
              <a:spcBef>
                <a:spcPts val="0"/>
              </a:spcBef>
              <a:spcAft>
                <a:spcPts val="0"/>
              </a:spcAft>
              <a:buNone/>
            </a:pPr>
            <a:r>
              <a:t/>
            </a:r>
            <a:endParaRPr sz="1500">
              <a:highlight>
                <a:srgbClr val="FFFFFF"/>
              </a:highlight>
              <a:latin typeface="Calibri"/>
              <a:ea typeface="Calibri"/>
              <a:cs typeface="Calibri"/>
              <a:sym typeface="Calibri"/>
            </a:endParaRPr>
          </a:p>
          <a:p>
            <a:pPr indent="0" lvl="0" marL="0" rtl="0" algn="l">
              <a:spcBef>
                <a:spcPts val="0"/>
              </a:spcBef>
              <a:spcAft>
                <a:spcPts val="0"/>
              </a:spcAft>
              <a:buNone/>
            </a:pPr>
            <a:r>
              <a:rPr lang="pt-PT" sz="1500" u="sng">
                <a:highlight>
                  <a:srgbClr val="FFFFFF"/>
                </a:highlight>
                <a:latin typeface="Calibri"/>
                <a:ea typeface="Calibri"/>
                <a:cs typeface="Calibri"/>
                <a:sym typeface="Calibri"/>
              </a:rPr>
              <a:t>Definição de requisitos de sistema</a:t>
            </a:r>
            <a:endParaRPr sz="1500" u="sng">
              <a:highlight>
                <a:srgbClr val="FFFFFF"/>
              </a:highlight>
              <a:latin typeface="Calibri"/>
              <a:ea typeface="Calibri"/>
              <a:cs typeface="Calibri"/>
              <a:sym typeface="Calibri"/>
            </a:endParaRPr>
          </a:p>
          <a:p>
            <a:pPr indent="0" lvl="0" marL="0" rtl="0" algn="l">
              <a:spcBef>
                <a:spcPts val="0"/>
              </a:spcBef>
              <a:spcAft>
                <a:spcPts val="0"/>
              </a:spcAft>
              <a:buNone/>
            </a:pPr>
            <a:r>
              <a:rPr lang="pt-PT" sz="1500">
                <a:highlight>
                  <a:srgbClr val="FFFFFF"/>
                </a:highlight>
                <a:latin typeface="Calibri"/>
                <a:ea typeface="Calibri"/>
                <a:cs typeface="Calibri"/>
                <a:sym typeface="Calibri"/>
              </a:rPr>
              <a:t>1. O sistema apresenta uma lista ao administrador com todos os leilões que precisam de aprovação.</a:t>
            </a:r>
            <a:endParaRPr sz="1500">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FFFFF"/>
              </a:highlight>
              <a:latin typeface="Calibri"/>
              <a:ea typeface="Calibri"/>
              <a:cs typeface="Calibri"/>
              <a:sym typeface="Calibri"/>
            </a:endParaRPr>
          </a:p>
          <a:p>
            <a:pPr indent="0" lvl="0" marL="0" rtl="0" algn="l">
              <a:spcBef>
                <a:spcPts val="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t-PT">
                <a:latin typeface="Roboto"/>
                <a:ea typeface="Roboto"/>
                <a:cs typeface="Roboto"/>
                <a:sym typeface="Roboto"/>
              </a:rPr>
              <a:t>MODELO DE </a:t>
            </a:r>
            <a:r>
              <a:rPr lang="pt-PT">
                <a:latin typeface="Roboto"/>
                <a:ea typeface="Roboto"/>
                <a:cs typeface="Roboto"/>
                <a:sym typeface="Roboto"/>
              </a:rPr>
              <a:t>DOMÍNIO</a:t>
            </a:r>
            <a:endParaRPr>
              <a:latin typeface="Roboto"/>
              <a:ea typeface="Roboto"/>
              <a:cs typeface="Roboto"/>
              <a:sym typeface="Roboto"/>
            </a:endParaRPr>
          </a:p>
        </p:txBody>
      </p:sp>
      <p:pic>
        <p:nvPicPr>
          <p:cNvPr id="170" name="Google Shape;170;p25"/>
          <p:cNvPicPr preferRelativeResize="0"/>
          <p:nvPr/>
        </p:nvPicPr>
        <p:blipFill>
          <a:blip r:embed="rId3">
            <a:alphaModFix/>
          </a:blip>
          <a:stretch>
            <a:fillRect/>
          </a:stretch>
        </p:blipFill>
        <p:spPr>
          <a:xfrm>
            <a:off x="1340689" y="1418938"/>
            <a:ext cx="9510624" cy="516456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626100" y="653650"/>
            <a:ext cx="109398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pt-PT">
                <a:latin typeface="Roboto"/>
                <a:ea typeface="Roboto"/>
                <a:cs typeface="Roboto"/>
                <a:sym typeface="Roboto"/>
              </a:rPr>
              <a:t>DIAGRAMA DE USE CASES</a:t>
            </a:r>
            <a:endParaRPr>
              <a:latin typeface="Roboto"/>
              <a:ea typeface="Roboto"/>
              <a:cs typeface="Roboto"/>
              <a:sym typeface="Roboto"/>
            </a:endParaRPr>
          </a:p>
        </p:txBody>
      </p:sp>
      <p:sp>
        <p:nvSpPr>
          <p:cNvPr id="176" name="Google Shape;176;p26"/>
          <p:cNvSpPr txBox="1"/>
          <p:nvPr>
            <p:ph idx="1" type="body"/>
          </p:nvPr>
        </p:nvSpPr>
        <p:spPr>
          <a:xfrm>
            <a:off x="415600" y="1536625"/>
            <a:ext cx="26394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Clr>
                <a:schemeClr val="dk1"/>
              </a:buClr>
              <a:buSzPts val="1100"/>
              <a:buFont typeface="Arial"/>
              <a:buNone/>
            </a:pPr>
            <a:r>
              <a:rPr b="1" lang="pt-PT" sz="1350">
                <a:solidFill>
                  <a:schemeClr val="dk1"/>
                </a:solidFill>
                <a:highlight>
                  <a:srgbClr val="FFFFFF"/>
                </a:highlight>
                <a:latin typeface="Roboto"/>
                <a:ea typeface="Roboto"/>
                <a:cs typeface="Roboto"/>
                <a:sym typeface="Roboto"/>
              </a:rPr>
              <a:t>Participante</a:t>
            </a:r>
            <a:r>
              <a:rPr lang="pt-PT" sz="1350">
                <a:solidFill>
                  <a:schemeClr val="dk1"/>
                </a:solidFill>
                <a:highlight>
                  <a:srgbClr val="FFFFFF"/>
                </a:highlight>
                <a:latin typeface="Roboto"/>
                <a:ea typeface="Roboto"/>
                <a:cs typeface="Roboto"/>
                <a:sym typeface="Roboto"/>
              </a:rPr>
              <a:t>:</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pt-PT" sz="1350">
                <a:solidFill>
                  <a:schemeClr val="dk1"/>
                </a:solidFill>
                <a:highlight>
                  <a:srgbClr val="FFFFFF"/>
                </a:highlight>
                <a:latin typeface="Roboto"/>
                <a:ea typeface="Roboto"/>
                <a:cs typeface="Roboto"/>
                <a:sym typeface="Roboto"/>
              </a:rPr>
              <a:t>Indivíduos que participam em leilões, tanto como licitadores ou vendedores. Um participante pode propor um leilão para um conjunto de artigos que queira vender e pode entrar e licitar num leilão que seja proposto por outro participante. No entanto, não pode licitar num leilão que ele próprio tenha proposto. Também cria os artigos que quer adicionar ao seu inventário de artigos para venda.</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1600"/>
              </a:spcAft>
              <a:buNone/>
            </a:pPr>
            <a:r>
              <a:t/>
            </a:r>
            <a:endParaRPr/>
          </a:p>
        </p:txBody>
      </p:sp>
      <p:sp>
        <p:nvSpPr>
          <p:cNvPr id="177" name="Google Shape;177;p26"/>
          <p:cNvSpPr txBox="1"/>
          <p:nvPr>
            <p:ph idx="2" type="body"/>
          </p:nvPr>
        </p:nvSpPr>
        <p:spPr>
          <a:xfrm>
            <a:off x="9136900" y="1536625"/>
            <a:ext cx="26394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lang="pt-PT" sz="1350">
                <a:solidFill>
                  <a:schemeClr val="dk1"/>
                </a:solidFill>
                <a:highlight>
                  <a:srgbClr val="FFFFFF"/>
                </a:highlight>
                <a:latin typeface="Roboto"/>
                <a:ea typeface="Roboto"/>
                <a:cs typeface="Roboto"/>
                <a:sym typeface="Roboto"/>
              </a:rPr>
              <a:t>Administrador</a:t>
            </a:r>
            <a:r>
              <a:rPr lang="pt-PT" sz="1350">
                <a:solidFill>
                  <a:schemeClr val="dk1"/>
                </a:solidFill>
                <a:highlight>
                  <a:srgbClr val="FFFFFF"/>
                </a:highlight>
                <a:latin typeface="Roboto"/>
                <a:ea typeface="Roboto"/>
                <a:cs typeface="Roboto"/>
                <a:sym typeface="Roboto"/>
              </a:rPr>
              <a:t>: </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pt-PT" sz="1350">
                <a:solidFill>
                  <a:schemeClr val="dk1"/>
                </a:solidFill>
                <a:highlight>
                  <a:srgbClr val="FFFFFF"/>
                </a:highlight>
                <a:latin typeface="Roboto"/>
                <a:ea typeface="Roboto"/>
                <a:cs typeface="Roboto"/>
                <a:sym typeface="Roboto"/>
              </a:rPr>
              <a:t>Uma pessoa com autoridade máxima no sistema, responsável por administrar a plataforma. Esta é a única entidade capaz de aceitar as propostas de leilão feitas por </a:t>
            </a:r>
            <a:r>
              <a:rPr lang="pt-PT" sz="1350">
                <a:solidFill>
                  <a:schemeClr val="dk1"/>
                </a:solidFill>
                <a:highlight>
                  <a:srgbClr val="FFFFFF"/>
                </a:highlight>
                <a:latin typeface="Roboto"/>
                <a:ea typeface="Roboto"/>
                <a:cs typeface="Roboto"/>
                <a:sym typeface="Roboto"/>
              </a:rPr>
              <a:t>participantes</a:t>
            </a:r>
            <a:r>
              <a:rPr lang="pt-PT" sz="1350">
                <a:solidFill>
                  <a:schemeClr val="dk1"/>
                </a:solidFill>
                <a:highlight>
                  <a:srgbClr val="FFFFFF"/>
                </a:highlight>
                <a:latin typeface="Roboto"/>
                <a:ea typeface="Roboto"/>
                <a:cs typeface="Roboto"/>
                <a:sym typeface="Roboto"/>
              </a:rPr>
              <a:t>, devendo abri-los ao público caso as aceite. Pode também eliminar, sem necessitar de justificação, qualquer participante ou leilão do sistema.</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1600"/>
              </a:spcAft>
              <a:buNone/>
            </a:pPr>
            <a:r>
              <a:t/>
            </a:r>
            <a:endParaRPr/>
          </a:p>
        </p:txBody>
      </p:sp>
      <p:pic>
        <p:nvPicPr>
          <p:cNvPr id="178" name="Google Shape;178;p26"/>
          <p:cNvPicPr preferRelativeResize="0"/>
          <p:nvPr/>
        </p:nvPicPr>
        <p:blipFill>
          <a:blip r:embed="rId3">
            <a:alphaModFix/>
          </a:blip>
          <a:stretch>
            <a:fillRect/>
          </a:stretch>
        </p:blipFill>
        <p:spPr>
          <a:xfrm>
            <a:off x="3207400" y="1569550"/>
            <a:ext cx="5777100" cy="452120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pt-PT">
                <a:highlight>
                  <a:srgbClr val="FFFFFF"/>
                </a:highlight>
                <a:latin typeface="Roboto"/>
                <a:ea typeface="Roboto"/>
                <a:cs typeface="Roboto"/>
                <a:sym typeface="Roboto"/>
              </a:rPr>
              <a:t>Submeter proposta de leilão</a:t>
            </a:r>
            <a:endParaRPr>
              <a:latin typeface="Roboto"/>
              <a:ea typeface="Roboto"/>
              <a:cs typeface="Roboto"/>
              <a:sym typeface="Roboto"/>
            </a:endParaRPr>
          </a:p>
        </p:txBody>
      </p:sp>
      <p:sp>
        <p:nvSpPr>
          <p:cNvPr id="184" name="Google Shape;184;p27"/>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just">
              <a:spcBef>
                <a:spcPts val="0"/>
              </a:spcBef>
              <a:spcAft>
                <a:spcPts val="0"/>
              </a:spcAft>
              <a:buNone/>
            </a:pPr>
            <a:r>
              <a:rPr lang="pt-PT" sz="1250">
                <a:solidFill>
                  <a:schemeClr val="dk1"/>
                </a:solidFill>
                <a:highlight>
                  <a:srgbClr val="FFFFFF"/>
                </a:highlight>
                <a:latin typeface="Roboto"/>
                <a:ea typeface="Roboto"/>
                <a:cs typeface="Roboto"/>
                <a:sym typeface="Roboto"/>
              </a:rPr>
              <a:t>De forma a cumprir com um dos requisitos mais importantes do sistema, um participante pode submeter uma proposta de leilão que resulta no sistema criar uma instância de leilão com estatuto de Aprovado a False.</a:t>
            </a:r>
            <a:endParaRPr sz="1250">
              <a:solidFill>
                <a:schemeClr val="dk1"/>
              </a:solidFill>
              <a:highlight>
                <a:srgbClr val="FFFFFF"/>
              </a:highlight>
              <a:latin typeface="Roboto"/>
              <a:ea typeface="Roboto"/>
              <a:cs typeface="Roboto"/>
              <a:sym typeface="Roboto"/>
            </a:endParaRPr>
          </a:p>
          <a:p>
            <a:pPr indent="0" lvl="0" marL="0" rtl="0" algn="just">
              <a:spcBef>
                <a:spcPts val="0"/>
              </a:spcBef>
              <a:spcAft>
                <a:spcPts val="0"/>
              </a:spcAft>
              <a:buNone/>
            </a:pPr>
            <a:r>
              <a:t/>
            </a:r>
            <a:endParaRPr sz="1250">
              <a:solidFill>
                <a:schemeClr val="dk1"/>
              </a:solidFill>
              <a:highlight>
                <a:srgbClr val="FFFFFF"/>
              </a:highlight>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1250">
              <a:solidFill>
                <a:schemeClr val="dk1"/>
              </a:solidFill>
              <a:highlight>
                <a:srgbClr val="FFFFFF"/>
              </a:highlight>
              <a:latin typeface="Roboto"/>
              <a:ea typeface="Roboto"/>
              <a:cs typeface="Roboto"/>
              <a:sym typeface="Roboto"/>
            </a:endParaRPr>
          </a:p>
          <a:p>
            <a:pPr indent="0" lvl="0" marL="0" rtl="0" algn="l">
              <a:spcBef>
                <a:spcPts val="0"/>
              </a:spcBef>
              <a:spcAft>
                <a:spcPts val="1600"/>
              </a:spcAft>
              <a:buNone/>
            </a:pPr>
            <a:r>
              <a:t/>
            </a:r>
            <a:endParaRPr/>
          </a:p>
        </p:txBody>
      </p:sp>
      <p:pic>
        <p:nvPicPr>
          <p:cNvPr id="185" name="Google Shape;185;p27"/>
          <p:cNvPicPr preferRelativeResize="0"/>
          <p:nvPr/>
        </p:nvPicPr>
        <p:blipFill>
          <a:blip r:embed="rId3">
            <a:alphaModFix/>
          </a:blip>
          <a:stretch>
            <a:fillRect/>
          </a:stretch>
        </p:blipFill>
        <p:spPr>
          <a:xfrm>
            <a:off x="2762038" y="2242325"/>
            <a:ext cx="6667924" cy="4150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pt-PT">
                <a:highlight>
                  <a:srgbClr val="FFFFFF"/>
                </a:highlight>
              </a:rPr>
              <a:t>Faz licitação</a:t>
            </a:r>
            <a:endParaRPr/>
          </a:p>
        </p:txBody>
      </p:sp>
      <p:sp>
        <p:nvSpPr>
          <p:cNvPr id="191" name="Google Shape;191;p28"/>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just">
              <a:spcBef>
                <a:spcPts val="0"/>
              </a:spcBef>
              <a:spcAft>
                <a:spcPts val="0"/>
              </a:spcAft>
              <a:buNone/>
            </a:pPr>
            <a:r>
              <a:rPr lang="pt-PT" sz="1250">
                <a:solidFill>
                  <a:schemeClr val="dk1"/>
                </a:solidFill>
                <a:highlight>
                  <a:srgbClr val="FFFFFF"/>
                </a:highlight>
                <a:latin typeface="Roboto"/>
                <a:ea typeface="Roboto"/>
                <a:cs typeface="Roboto"/>
                <a:sym typeface="Roboto"/>
              </a:rPr>
              <a:t>Apesar de ser uma interação muito simples, achamos relevante especificar o caso de uso para quando um utilizador faz uma licitação. É inserido um valor e cabe ao sistema verificar se este é válido e guardar a informação. A única exceção ocorre quando o valor introduzido na licitação não é superior à licitação atual mais o valor mínimo de diferença estabelecido pelo proponente do leilão.</a:t>
            </a:r>
            <a:endParaRPr sz="125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50">
              <a:solidFill>
                <a:schemeClr val="dk1"/>
              </a:solidFill>
              <a:highlight>
                <a:srgbClr val="FFFFFF"/>
              </a:highlight>
              <a:latin typeface="Roboto"/>
              <a:ea typeface="Roboto"/>
              <a:cs typeface="Roboto"/>
              <a:sym typeface="Roboto"/>
            </a:endParaRPr>
          </a:p>
          <a:p>
            <a:pPr indent="0" lvl="0" marL="0" rtl="0" algn="l">
              <a:spcBef>
                <a:spcPts val="0"/>
              </a:spcBef>
              <a:spcAft>
                <a:spcPts val="1600"/>
              </a:spcAft>
              <a:buNone/>
            </a:pPr>
            <a:r>
              <a:t/>
            </a:r>
            <a:endParaRPr/>
          </a:p>
        </p:txBody>
      </p:sp>
      <p:pic>
        <p:nvPicPr>
          <p:cNvPr id="192" name="Google Shape;192;p28"/>
          <p:cNvPicPr preferRelativeResize="0"/>
          <p:nvPr/>
        </p:nvPicPr>
        <p:blipFill>
          <a:blip r:embed="rId3">
            <a:alphaModFix/>
          </a:blip>
          <a:stretch>
            <a:fillRect/>
          </a:stretch>
        </p:blipFill>
        <p:spPr>
          <a:xfrm>
            <a:off x="981075" y="2390900"/>
            <a:ext cx="10229850" cy="3590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pt-PT">
                <a:latin typeface="Roboto"/>
                <a:ea typeface="Roboto"/>
                <a:cs typeface="Roboto"/>
                <a:sym typeface="Roboto"/>
              </a:rPr>
              <a:t>Criar Artigo</a:t>
            </a:r>
            <a:endParaRPr>
              <a:latin typeface="Roboto"/>
              <a:ea typeface="Roboto"/>
              <a:cs typeface="Roboto"/>
              <a:sym typeface="Roboto"/>
            </a:endParaRPr>
          </a:p>
        </p:txBody>
      </p:sp>
      <p:sp>
        <p:nvSpPr>
          <p:cNvPr id="198" name="Google Shape;198;p29"/>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just">
              <a:spcBef>
                <a:spcPts val="0"/>
              </a:spcBef>
              <a:spcAft>
                <a:spcPts val="0"/>
              </a:spcAft>
              <a:buNone/>
            </a:pPr>
            <a:r>
              <a:rPr lang="pt-PT" sz="1250">
                <a:solidFill>
                  <a:schemeClr val="dk1"/>
                </a:solidFill>
                <a:highlight>
                  <a:srgbClr val="FFFFFF"/>
                </a:highlight>
                <a:latin typeface="Roboto"/>
                <a:ea typeface="Roboto"/>
                <a:cs typeface="Roboto"/>
                <a:sym typeface="Roboto"/>
              </a:rPr>
              <a:t>Neste caso de uso é descrita a forma como um utilizador pode criar um artigo. </a:t>
            </a:r>
            <a:endParaRPr sz="1250">
              <a:solidFill>
                <a:schemeClr val="dk1"/>
              </a:solidFill>
              <a:highlight>
                <a:srgbClr val="FFFFFF"/>
              </a:highlight>
              <a:latin typeface="Roboto"/>
              <a:ea typeface="Roboto"/>
              <a:cs typeface="Roboto"/>
              <a:sym typeface="Roboto"/>
            </a:endParaRPr>
          </a:p>
          <a:p>
            <a:pPr indent="0" lvl="0" marL="0" rtl="0" algn="just">
              <a:spcBef>
                <a:spcPts val="0"/>
              </a:spcBef>
              <a:spcAft>
                <a:spcPts val="0"/>
              </a:spcAft>
              <a:buNone/>
            </a:pPr>
            <a:r>
              <a:rPr lang="pt-PT" sz="1250">
                <a:solidFill>
                  <a:schemeClr val="dk1"/>
                </a:solidFill>
                <a:highlight>
                  <a:srgbClr val="FFFFFF"/>
                </a:highlight>
                <a:latin typeface="Roboto"/>
                <a:ea typeface="Roboto"/>
                <a:cs typeface="Roboto"/>
                <a:sym typeface="Roboto"/>
              </a:rPr>
              <a:t>Cabe ao sistema guardar a informação desse artigo e verificar se foi inserido um comprovativo.</a:t>
            </a:r>
            <a:endParaRPr sz="1250">
              <a:solidFill>
                <a:schemeClr val="dk1"/>
              </a:solidFill>
              <a:highlight>
                <a:srgbClr val="FFFFFF"/>
              </a:highlight>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1250">
              <a:solidFill>
                <a:schemeClr val="dk1"/>
              </a:solidFill>
              <a:highlight>
                <a:srgbClr val="FFFFFF"/>
              </a:highlight>
              <a:latin typeface="Roboto"/>
              <a:ea typeface="Roboto"/>
              <a:cs typeface="Roboto"/>
              <a:sym typeface="Roboto"/>
            </a:endParaRPr>
          </a:p>
          <a:p>
            <a:pPr indent="0" lvl="0" marL="0" rtl="0" algn="l">
              <a:spcBef>
                <a:spcPts val="0"/>
              </a:spcBef>
              <a:spcAft>
                <a:spcPts val="1600"/>
              </a:spcAft>
              <a:buNone/>
            </a:pPr>
            <a:r>
              <a:t/>
            </a:r>
            <a:endParaRPr sz="1250">
              <a:latin typeface="Roboto"/>
              <a:ea typeface="Roboto"/>
              <a:cs typeface="Roboto"/>
              <a:sym typeface="Roboto"/>
            </a:endParaRPr>
          </a:p>
        </p:txBody>
      </p:sp>
      <p:pic>
        <p:nvPicPr>
          <p:cNvPr id="199" name="Google Shape;199;p29"/>
          <p:cNvPicPr preferRelativeResize="0"/>
          <p:nvPr/>
        </p:nvPicPr>
        <p:blipFill>
          <a:blip r:embed="rId3">
            <a:alphaModFix/>
          </a:blip>
          <a:stretch>
            <a:fillRect/>
          </a:stretch>
        </p:blipFill>
        <p:spPr>
          <a:xfrm>
            <a:off x="1096512" y="2151575"/>
            <a:ext cx="9998874" cy="4152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pt-PT">
                <a:latin typeface="Roboto"/>
                <a:ea typeface="Roboto"/>
                <a:cs typeface="Roboto"/>
                <a:sym typeface="Roboto"/>
              </a:rPr>
              <a:t>MODELO LÓGICO DA BASE DE DADOS</a:t>
            </a:r>
            <a:endParaRPr>
              <a:latin typeface="Roboto"/>
              <a:ea typeface="Roboto"/>
              <a:cs typeface="Roboto"/>
              <a:sym typeface="Roboto"/>
            </a:endParaRPr>
          </a:p>
        </p:txBody>
      </p:sp>
      <p:pic>
        <p:nvPicPr>
          <p:cNvPr id="205" name="Google Shape;205;p30"/>
          <p:cNvPicPr preferRelativeResize="0"/>
          <p:nvPr/>
        </p:nvPicPr>
        <p:blipFill>
          <a:blip r:embed="rId3">
            <a:alphaModFix/>
          </a:blip>
          <a:stretch>
            <a:fillRect/>
          </a:stretch>
        </p:blipFill>
        <p:spPr>
          <a:xfrm>
            <a:off x="3182074" y="1356875"/>
            <a:ext cx="5827851" cy="5206926"/>
          </a:xfrm>
          <a:prstGeom prst="rect">
            <a:avLst/>
          </a:prstGeom>
          <a:noFill/>
          <a:ln>
            <a:noFill/>
          </a:ln>
        </p:spPr>
      </p:pic>
      <p:sp>
        <p:nvSpPr>
          <p:cNvPr id="206" name="Google Shape;206;p30"/>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457200" rtl="0" algn="l">
              <a:spcBef>
                <a:spcPts val="0"/>
              </a:spcBef>
              <a:spcAft>
                <a:spcPts val="0"/>
              </a:spcAft>
              <a:buNone/>
            </a:pPr>
            <a:r>
              <a:rPr lang="pt-PT" sz="1700">
                <a:solidFill>
                  <a:schemeClr val="dk1"/>
                </a:solidFill>
                <a:highlight>
                  <a:srgbClr val="FFFFFF"/>
                </a:highlight>
                <a:latin typeface="Roboto"/>
                <a:ea typeface="Roboto"/>
                <a:cs typeface="Roboto"/>
                <a:sym typeface="Roboto"/>
              </a:rPr>
              <a:t>Entidades:</a:t>
            </a:r>
            <a:endParaRPr sz="1700">
              <a:solidFill>
                <a:schemeClr val="dk1"/>
              </a:solidFill>
              <a:highlight>
                <a:srgbClr val="FFFFFF"/>
              </a:highlight>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Participante</a:t>
            </a:r>
            <a:endParaRPr sz="1700">
              <a:solidFill>
                <a:schemeClr val="dk1"/>
              </a:solidFill>
              <a:highlight>
                <a:srgbClr val="FFFFFF"/>
              </a:highlight>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Licitação</a:t>
            </a:r>
            <a:endParaRPr sz="1700">
              <a:solidFill>
                <a:schemeClr val="dk1"/>
              </a:solidFill>
              <a:highlight>
                <a:srgbClr val="FFFFFF"/>
              </a:highlight>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Administrador</a:t>
            </a:r>
            <a:endParaRPr sz="1700">
              <a:solidFill>
                <a:schemeClr val="dk1"/>
              </a:solidFill>
              <a:highlight>
                <a:srgbClr val="FFFFFF"/>
              </a:highlight>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Leilão</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Lote de Artigos</a:t>
            </a:r>
            <a:endParaRPr sz="1700">
              <a:solidFill>
                <a:schemeClr val="dk1"/>
              </a:solidFill>
              <a:highlight>
                <a:srgbClr val="FFFFFF"/>
              </a:highlight>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Artigo </a:t>
            </a:r>
            <a:endParaRPr sz="1700">
              <a:solidFill>
                <a:schemeClr val="dk1"/>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700">
              <a:solidFill>
                <a:schemeClr val="dk1"/>
              </a:solidFill>
              <a:highlight>
                <a:srgbClr val="FFFFFF"/>
              </a:highlight>
              <a:latin typeface="Roboto"/>
              <a:ea typeface="Roboto"/>
              <a:cs typeface="Roboto"/>
              <a:sym typeface="Roboto"/>
            </a:endParaRPr>
          </a:p>
          <a:p>
            <a:pPr indent="0" lvl="0" marL="457200" rtl="0" algn="l">
              <a:spcBef>
                <a:spcPts val="0"/>
              </a:spcBef>
              <a:spcAft>
                <a:spcPts val="0"/>
              </a:spcAft>
              <a:buNone/>
            </a:pPr>
            <a:r>
              <a:rPr lang="pt-PT" sz="1700">
                <a:solidFill>
                  <a:schemeClr val="dk1"/>
                </a:solidFill>
                <a:highlight>
                  <a:srgbClr val="FFFFFF"/>
                </a:highlight>
                <a:latin typeface="Roboto"/>
                <a:ea typeface="Roboto"/>
                <a:cs typeface="Roboto"/>
                <a:sym typeface="Roboto"/>
              </a:rPr>
              <a:t>Subentidades:</a:t>
            </a:r>
            <a:endParaRPr sz="1700">
              <a:solidFill>
                <a:schemeClr val="dk1"/>
              </a:solidFill>
              <a:highlight>
                <a:srgbClr val="FFFFFF"/>
              </a:highlight>
              <a:latin typeface="Roboto"/>
              <a:ea typeface="Roboto"/>
              <a:cs typeface="Roboto"/>
              <a:sym typeface="Roboto"/>
            </a:endParaRPr>
          </a:p>
          <a:p>
            <a:pPr indent="-336550" lvl="1" marL="914400" rtl="0" algn="l">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Jóia</a:t>
            </a:r>
            <a:endParaRPr sz="1700">
              <a:solidFill>
                <a:schemeClr val="dk1"/>
              </a:solidFill>
              <a:highlight>
                <a:srgbClr val="FFFFFF"/>
              </a:highlight>
              <a:latin typeface="Roboto"/>
              <a:ea typeface="Roboto"/>
              <a:cs typeface="Roboto"/>
              <a:sym typeface="Roboto"/>
            </a:endParaRPr>
          </a:p>
          <a:p>
            <a:pPr indent="-336550" lvl="1" marL="914400" rtl="0" algn="l">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Quadro</a:t>
            </a:r>
            <a:endParaRPr sz="1700">
              <a:solidFill>
                <a:schemeClr val="dk1"/>
              </a:solidFill>
              <a:highlight>
                <a:srgbClr val="FFFFFF"/>
              </a:highlight>
              <a:latin typeface="Roboto"/>
              <a:ea typeface="Roboto"/>
              <a:cs typeface="Roboto"/>
              <a:sym typeface="Roboto"/>
            </a:endParaRPr>
          </a:p>
          <a:p>
            <a:pPr indent="-336550" lvl="1" marL="914400" rtl="0" algn="l">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Livro.</a:t>
            </a:r>
            <a:endParaRPr sz="1700">
              <a:solidFill>
                <a:schemeClr val="dk1"/>
              </a:solidFill>
              <a:latin typeface="Roboto"/>
              <a:ea typeface="Roboto"/>
              <a:cs typeface="Roboto"/>
              <a:sym typeface="Roboto"/>
            </a:endParaRPr>
          </a:p>
          <a:p>
            <a:pPr indent="0" lvl="0" marL="0" rtl="0" algn="l">
              <a:spcBef>
                <a:spcPts val="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990"/>
              <a:buNone/>
            </a:pPr>
            <a:r>
              <a:rPr lang="pt-PT" sz="3330">
                <a:latin typeface="Roboto"/>
                <a:ea typeface="Roboto"/>
                <a:cs typeface="Roboto"/>
                <a:sym typeface="Roboto"/>
              </a:rPr>
              <a:t>ESBOÇO DAS INTERFACES DO SISTEMA</a:t>
            </a:r>
            <a:endParaRPr sz="3330">
              <a:latin typeface="Roboto"/>
              <a:ea typeface="Roboto"/>
              <a:cs typeface="Roboto"/>
              <a:sym typeface="Roboto"/>
            </a:endParaRPr>
          </a:p>
        </p:txBody>
      </p:sp>
      <p:pic>
        <p:nvPicPr>
          <p:cNvPr id="212" name="Google Shape;212;p31"/>
          <p:cNvPicPr preferRelativeResize="0"/>
          <p:nvPr/>
        </p:nvPicPr>
        <p:blipFill>
          <a:blip r:embed="rId3">
            <a:alphaModFix/>
          </a:blip>
          <a:stretch>
            <a:fillRect/>
          </a:stretch>
        </p:blipFill>
        <p:spPr>
          <a:xfrm>
            <a:off x="207325" y="2151875"/>
            <a:ext cx="3829959" cy="2563525"/>
          </a:xfrm>
          <a:prstGeom prst="rect">
            <a:avLst/>
          </a:prstGeom>
          <a:noFill/>
          <a:ln>
            <a:noFill/>
          </a:ln>
        </p:spPr>
      </p:pic>
      <p:pic>
        <p:nvPicPr>
          <p:cNvPr id="213" name="Google Shape;213;p31"/>
          <p:cNvPicPr preferRelativeResize="0"/>
          <p:nvPr/>
        </p:nvPicPr>
        <p:blipFill>
          <a:blip r:embed="rId4">
            <a:alphaModFix/>
          </a:blip>
          <a:stretch>
            <a:fillRect/>
          </a:stretch>
        </p:blipFill>
        <p:spPr>
          <a:xfrm>
            <a:off x="4217288" y="2142600"/>
            <a:ext cx="3794344" cy="2563525"/>
          </a:xfrm>
          <a:prstGeom prst="rect">
            <a:avLst/>
          </a:prstGeom>
          <a:noFill/>
          <a:ln>
            <a:noFill/>
          </a:ln>
        </p:spPr>
      </p:pic>
      <p:pic>
        <p:nvPicPr>
          <p:cNvPr id="214" name="Google Shape;214;p31"/>
          <p:cNvPicPr preferRelativeResize="0"/>
          <p:nvPr/>
        </p:nvPicPr>
        <p:blipFill>
          <a:blip r:embed="rId5">
            <a:alphaModFix/>
          </a:blip>
          <a:stretch>
            <a:fillRect/>
          </a:stretch>
        </p:blipFill>
        <p:spPr>
          <a:xfrm>
            <a:off x="8191650" y="2142612"/>
            <a:ext cx="3793029" cy="25635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990"/>
              <a:buNone/>
            </a:pPr>
            <a:r>
              <a:rPr lang="pt-PT" sz="3330">
                <a:latin typeface="Roboto"/>
                <a:ea typeface="Roboto"/>
                <a:cs typeface="Roboto"/>
                <a:sym typeface="Roboto"/>
              </a:rPr>
              <a:t>ESBOÇO DAS INTERFACES DO SISTEMA</a:t>
            </a:r>
            <a:endParaRPr sz="3330">
              <a:latin typeface="Roboto"/>
              <a:ea typeface="Roboto"/>
              <a:cs typeface="Roboto"/>
              <a:sym typeface="Roboto"/>
            </a:endParaRPr>
          </a:p>
        </p:txBody>
      </p:sp>
      <p:pic>
        <p:nvPicPr>
          <p:cNvPr id="220" name="Google Shape;220;p32"/>
          <p:cNvPicPr preferRelativeResize="0"/>
          <p:nvPr/>
        </p:nvPicPr>
        <p:blipFill>
          <a:blip r:embed="rId3">
            <a:alphaModFix/>
          </a:blip>
          <a:stretch>
            <a:fillRect/>
          </a:stretch>
        </p:blipFill>
        <p:spPr>
          <a:xfrm>
            <a:off x="207325" y="2152388"/>
            <a:ext cx="3829950" cy="2571773"/>
          </a:xfrm>
          <a:prstGeom prst="rect">
            <a:avLst/>
          </a:prstGeom>
          <a:noFill/>
          <a:ln>
            <a:noFill/>
          </a:ln>
        </p:spPr>
      </p:pic>
      <p:pic>
        <p:nvPicPr>
          <p:cNvPr id="221" name="Google Shape;221;p32"/>
          <p:cNvPicPr preferRelativeResize="0"/>
          <p:nvPr/>
        </p:nvPicPr>
        <p:blipFill>
          <a:blip r:embed="rId4">
            <a:alphaModFix/>
          </a:blip>
          <a:stretch>
            <a:fillRect/>
          </a:stretch>
        </p:blipFill>
        <p:spPr>
          <a:xfrm>
            <a:off x="4217300" y="2133833"/>
            <a:ext cx="3794324" cy="2562603"/>
          </a:xfrm>
          <a:prstGeom prst="rect">
            <a:avLst/>
          </a:prstGeom>
          <a:noFill/>
          <a:ln>
            <a:noFill/>
          </a:ln>
        </p:spPr>
      </p:pic>
      <p:pic>
        <p:nvPicPr>
          <p:cNvPr id="222" name="Google Shape;222;p32"/>
          <p:cNvPicPr preferRelativeResize="0"/>
          <p:nvPr/>
        </p:nvPicPr>
        <p:blipFill>
          <a:blip r:embed="rId5">
            <a:alphaModFix/>
          </a:blip>
          <a:stretch>
            <a:fillRect/>
          </a:stretch>
        </p:blipFill>
        <p:spPr>
          <a:xfrm>
            <a:off x="8191650" y="2133825"/>
            <a:ext cx="3875576" cy="25625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990"/>
              <a:buNone/>
            </a:pPr>
            <a:r>
              <a:rPr lang="pt-PT" sz="3330">
                <a:latin typeface="Roboto"/>
                <a:ea typeface="Roboto"/>
                <a:cs typeface="Roboto"/>
                <a:sym typeface="Roboto"/>
              </a:rPr>
              <a:t>ESBOÇO DAS INTERFACES DO SISTEMA</a:t>
            </a:r>
            <a:endParaRPr sz="3330">
              <a:latin typeface="Roboto"/>
              <a:ea typeface="Roboto"/>
              <a:cs typeface="Roboto"/>
              <a:sym typeface="Roboto"/>
            </a:endParaRPr>
          </a:p>
        </p:txBody>
      </p:sp>
      <p:pic>
        <p:nvPicPr>
          <p:cNvPr id="228" name="Google Shape;228;p33"/>
          <p:cNvPicPr preferRelativeResize="0"/>
          <p:nvPr/>
        </p:nvPicPr>
        <p:blipFill>
          <a:blip r:embed="rId3">
            <a:alphaModFix/>
          </a:blip>
          <a:stretch>
            <a:fillRect/>
          </a:stretch>
        </p:blipFill>
        <p:spPr>
          <a:xfrm>
            <a:off x="277050" y="2156996"/>
            <a:ext cx="3760222" cy="2544025"/>
          </a:xfrm>
          <a:prstGeom prst="rect">
            <a:avLst/>
          </a:prstGeom>
          <a:noFill/>
          <a:ln>
            <a:noFill/>
          </a:ln>
        </p:spPr>
      </p:pic>
      <p:pic>
        <p:nvPicPr>
          <p:cNvPr id="229" name="Google Shape;229;p33"/>
          <p:cNvPicPr preferRelativeResize="0"/>
          <p:nvPr/>
        </p:nvPicPr>
        <p:blipFill>
          <a:blip r:embed="rId4">
            <a:alphaModFix/>
          </a:blip>
          <a:stretch>
            <a:fillRect/>
          </a:stretch>
        </p:blipFill>
        <p:spPr>
          <a:xfrm>
            <a:off x="4259162" y="2159311"/>
            <a:ext cx="3760225" cy="2539377"/>
          </a:xfrm>
          <a:prstGeom prst="rect">
            <a:avLst/>
          </a:prstGeom>
          <a:noFill/>
          <a:ln>
            <a:noFill/>
          </a:ln>
        </p:spPr>
      </p:pic>
      <p:pic>
        <p:nvPicPr>
          <p:cNvPr id="230" name="Google Shape;230;p33"/>
          <p:cNvPicPr preferRelativeResize="0"/>
          <p:nvPr/>
        </p:nvPicPr>
        <p:blipFill>
          <a:blip r:embed="rId5">
            <a:alphaModFix/>
          </a:blip>
          <a:stretch>
            <a:fillRect/>
          </a:stretch>
        </p:blipFill>
        <p:spPr>
          <a:xfrm>
            <a:off x="8241275" y="2166550"/>
            <a:ext cx="3760227" cy="25249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6"/>
          <p:cNvPicPr preferRelativeResize="0"/>
          <p:nvPr/>
        </p:nvPicPr>
        <p:blipFill>
          <a:blip r:embed="rId3">
            <a:alphaModFix amt="28000"/>
          </a:blip>
          <a:stretch>
            <a:fillRect/>
          </a:stretch>
        </p:blipFill>
        <p:spPr>
          <a:xfrm>
            <a:off x="0" y="0"/>
            <a:ext cx="12192000" cy="6858000"/>
          </a:xfrm>
          <a:prstGeom prst="rect">
            <a:avLst/>
          </a:prstGeom>
          <a:noFill/>
          <a:ln>
            <a:noFill/>
          </a:ln>
        </p:spPr>
      </p:pic>
      <p:sp>
        <p:nvSpPr>
          <p:cNvPr id="81" name="Google Shape;81;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pt-PT">
                <a:latin typeface="Roboto"/>
                <a:ea typeface="Roboto"/>
                <a:cs typeface="Roboto"/>
                <a:sym typeface="Roboto"/>
              </a:rPr>
              <a:t>ÍNDICE</a:t>
            </a:r>
            <a:endParaRPr>
              <a:latin typeface="Roboto"/>
              <a:ea typeface="Roboto"/>
              <a:cs typeface="Roboto"/>
              <a:sym typeface="Roboto"/>
            </a:endParaRPr>
          </a:p>
        </p:txBody>
      </p:sp>
      <p:sp>
        <p:nvSpPr>
          <p:cNvPr id="82" name="Google Shape;82;p16"/>
          <p:cNvSpPr txBox="1"/>
          <p:nvPr>
            <p:ph idx="1" type="body"/>
          </p:nvPr>
        </p:nvSpPr>
        <p:spPr>
          <a:xfrm>
            <a:off x="838200" y="1825625"/>
            <a:ext cx="10515600" cy="4351338"/>
          </a:xfrm>
          <a:prstGeom prst="rect">
            <a:avLst/>
          </a:prstGeom>
          <a:noFill/>
          <a:ln>
            <a:noFill/>
          </a:ln>
          <a:effectLst>
            <a:reflection blurRad="0" dir="5400000" dist="38100" endA="0" fadeDir="5400012" kx="0" rotWithShape="0" algn="bl" stPos="0" sy="-100000" ky="0"/>
          </a:effectLst>
        </p:spPr>
        <p:txBody>
          <a:bodyPr anchorCtr="0" anchor="t" bIns="45700" lIns="91425" spcFirstLastPara="1" rIns="91425" wrap="square" tIns="45700">
            <a:normAutofit/>
          </a:bodyPr>
          <a:lstStyle/>
          <a:p>
            <a:pPr indent="0" lvl="0" marL="177800" rtl="0" algn="l">
              <a:lnSpc>
                <a:spcPct val="90000"/>
              </a:lnSpc>
              <a:spcBef>
                <a:spcPts val="0"/>
              </a:spcBef>
              <a:spcAft>
                <a:spcPts val="0"/>
              </a:spcAft>
              <a:buClr>
                <a:schemeClr val="dk1"/>
              </a:buClr>
              <a:buSzPts val="2800"/>
              <a:buNone/>
            </a:pPr>
            <a:r>
              <a:rPr lang="pt-PT" u="sng">
                <a:solidFill>
                  <a:schemeClr val="hlink"/>
                </a:solidFill>
                <a:latin typeface="Roboto"/>
                <a:ea typeface="Roboto"/>
                <a:cs typeface="Roboto"/>
                <a:sym typeface="Roboto"/>
                <a:hlinkClick action="ppaction://hlinksldjump" r:id="rId4"/>
              </a:rPr>
              <a:t>Definição de sistema</a:t>
            </a:r>
            <a:endParaRPr>
              <a:latin typeface="Roboto"/>
              <a:ea typeface="Roboto"/>
              <a:cs typeface="Roboto"/>
              <a:sym typeface="Roboto"/>
            </a:endParaRPr>
          </a:p>
          <a:p>
            <a:pPr indent="0" lvl="0" marL="177800" rtl="0" algn="l">
              <a:lnSpc>
                <a:spcPct val="90000"/>
              </a:lnSpc>
              <a:spcBef>
                <a:spcPts val="1600"/>
              </a:spcBef>
              <a:spcAft>
                <a:spcPts val="0"/>
              </a:spcAft>
              <a:buClr>
                <a:schemeClr val="dk1"/>
              </a:buClr>
              <a:buSzPts val="2800"/>
              <a:buNone/>
            </a:pPr>
            <a:r>
              <a:rPr lang="pt-PT" u="sng">
                <a:solidFill>
                  <a:schemeClr val="hlink"/>
                </a:solidFill>
                <a:latin typeface="Roboto"/>
                <a:ea typeface="Roboto"/>
                <a:cs typeface="Roboto"/>
                <a:sym typeface="Roboto"/>
                <a:hlinkClick action="ppaction://hlinksldjump" r:id="rId5"/>
              </a:rPr>
              <a:t>Levantamento e análise de requisitos</a:t>
            </a:r>
            <a:endParaRPr>
              <a:solidFill>
                <a:schemeClr val="dk1"/>
              </a:solidFill>
              <a:latin typeface="Roboto"/>
              <a:ea typeface="Roboto"/>
              <a:cs typeface="Roboto"/>
              <a:sym typeface="Roboto"/>
            </a:endParaRPr>
          </a:p>
          <a:p>
            <a:pPr indent="0" lvl="0" marL="177800" rtl="0" algn="l">
              <a:lnSpc>
                <a:spcPct val="90000"/>
              </a:lnSpc>
              <a:spcBef>
                <a:spcPts val="1600"/>
              </a:spcBef>
              <a:spcAft>
                <a:spcPts val="0"/>
              </a:spcAft>
              <a:buClr>
                <a:schemeClr val="dk1"/>
              </a:buClr>
              <a:buSzPts val="2800"/>
              <a:buNone/>
            </a:pPr>
            <a:r>
              <a:rPr lang="pt-PT" u="sng">
                <a:solidFill>
                  <a:schemeClr val="hlink"/>
                </a:solidFill>
                <a:latin typeface="Roboto"/>
                <a:ea typeface="Roboto"/>
                <a:cs typeface="Roboto"/>
                <a:sym typeface="Roboto"/>
                <a:hlinkClick action="ppaction://hlinksldjump" r:id="rId6"/>
              </a:rPr>
              <a:t>Plano de execução</a:t>
            </a:r>
            <a:endParaRPr>
              <a:latin typeface="Roboto"/>
              <a:ea typeface="Roboto"/>
              <a:cs typeface="Roboto"/>
              <a:sym typeface="Roboto"/>
            </a:endParaRPr>
          </a:p>
          <a:p>
            <a:pPr indent="0" lvl="0" marL="177800" rtl="0" algn="l">
              <a:lnSpc>
                <a:spcPct val="90000"/>
              </a:lnSpc>
              <a:spcBef>
                <a:spcPts val="1600"/>
              </a:spcBef>
              <a:spcAft>
                <a:spcPts val="0"/>
              </a:spcAft>
              <a:buClr>
                <a:schemeClr val="dk1"/>
              </a:buClr>
              <a:buSzPts val="2800"/>
              <a:buNone/>
            </a:pPr>
            <a:r>
              <a:rPr lang="pt-PT" u="sng">
                <a:solidFill>
                  <a:schemeClr val="hlink"/>
                </a:solidFill>
                <a:latin typeface="Roboto"/>
                <a:ea typeface="Roboto"/>
                <a:cs typeface="Roboto"/>
                <a:sym typeface="Roboto"/>
                <a:hlinkClick action="ppaction://hlinksldjump" r:id="rId7"/>
              </a:rPr>
              <a:t>Modelo de domínio</a:t>
            </a:r>
            <a:endParaRPr>
              <a:solidFill>
                <a:schemeClr val="dk1"/>
              </a:solidFill>
              <a:latin typeface="Roboto"/>
              <a:ea typeface="Roboto"/>
              <a:cs typeface="Roboto"/>
              <a:sym typeface="Roboto"/>
            </a:endParaRPr>
          </a:p>
          <a:p>
            <a:pPr indent="0" lvl="0" marL="177800" rtl="0" algn="l">
              <a:lnSpc>
                <a:spcPct val="90000"/>
              </a:lnSpc>
              <a:spcBef>
                <a:spcPts val="1600"/>
              </a:spcBef>
              <a:spcAft>
                <a:spcPts val="0"/>
              </a:spcAft>
              <a:buClr>
                <a:schemeClr val="dk1"/>
              </a:buClr>
              <a:buSzPts val="2800"/>
              <a:buNone/>
            </a:pPr>
            <a:r>
              <a:rPr lang="pt-PT" u="sng">
                <a:solidFill>
                  <a:schemeClr val="hlink"/>
                </a:solidFill>
                <a:latin typeface="Roboto"/>
                <a:ea typeface="Roboto"/>
                <a:cs typeface="Roboto"/>
                <a:sym typeface="Roboto"/>
                <a:hlinkClick action="ppaction://hlinksldjump" r:id="rId8"/>
              </a:rPr>
              <a:t>Diagrama de use cases</a:t>
            </a:r>
            <a:endParaRPr>
              <a:solidFill>
                <a:schemeClr val="dk1"/>
              </a:solidFill>
              <a:latin typeface="Roboto"/>
              <a:ea typeface="Roboto"/>
              <a:cs typeface="Roboto"/>
              <a:sym typeface="Roboto"/>
            </a:endParaRPr>
          </a:p>
          <a:p>
            <a:pPr indent="0" lvl="0" marL="177800" rtl="0" algn="l">
              <a:lnSpc>
                <a:spcPct val="90000"/>
              </a:lnSpc>
              <a:spcBef>
                <a:spcPts val="1600"/>
              </a:spcBef>
              <a:spcAft>
                <a:spcPts val="0"/>
              </a:spcAft>
              <a:buClr>
                <a:schemeClr val="dk1"/>
              </a:buClr>
              <a:buSzPts val="2800"/>
              <a:buNone/>
            </a:pPr>
            <a:r>
              <a:rPr lang="pt-PT" u="sng">
                <a:solidFill>
                  <a:schemeClr val="hlink"/>
                </a:solidFill>
                <a:latin typeface="Roboto"/>
                <a:ea typeface="Roboto"/>
                <a:cs typeface="Roboto"/>
                <a:sym typeface="Roboto"/>
                <a:hlinkClick action="ppaction://hlinksldjump" r:id="rId9"/>
              </a:rPr>
              <a:t>Modelo lógico da base de dados</a:t>
            </a:r>
            <a:endParaRPr>
              <a:latin typeface="Roboto"/>
              <a:ea typeface="Roboto"/>
              <a:cs typeface="Roboto"/>
              <a:sym typeface="Roboto"/>
            </a:endParaRPr>
          </a:p>
          <a:p>
            <a:pPr indent="0" lvl="0" marL="177800" rtl="0" algn="l">
              <a:lnSpc>
                <a:spcPct val="90000"/>
              </a:lnSpc>
              <a:spcBef>
                <a:spcPts val="1600"/>
              </a:spcBef>
              <a:spcAft>
                <a:spcPts val="1600"/>
              </a:spcAft>
              <a:buClr>
                <a:schemeClr val="dk1"/>
              </a:buClr>
              <a:buSzPts val="2800"/>
              <a:buNone/>
            </a:pPr>
            <a:r>
              <a:rPr lang="pt-PT" u="sng">
                <a:solidFill>
                  <a:schemeClr val="hlink"/>
                </a:solidFill>
                <a:latin typeface="Roboto"/>
                <a:ea typeface="Roboto"/>
                <a:cs typeface="Roboto"/>
                <a:sym typeface="Roboto"/>
                <a:hlinkClick action="ppaction://hlinksldjump" r:id="rId10"/>
              </a:rPr>
              <a:t>Esboço das interfaces do sistema</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838200" y="3245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PT">
                <a:latin typeface="Roboto"/>
                <a:ea typeface="Roboto"/>
                <a:cs typeface="Roboto"/>
                <a:sym typeface="Roboto"/>
              </a:rPr>
              <a:t>DEFINIÇÃO DO SISTEMA</a:t>
            </a:r>
            <a:endParaRPr>
              <a:latin typeface="Roboto"/>
              <a:ea typeface="Roboto"/>
              <a:cs typeface="Roboto"/>
              <a:sym typeface="Roboto"/>
            </a:endParaRPr>
          </a:p>
        </p:txBody>
      </p:sp>
      <p:grpSp>
        <p:nvGrpSpPr>
          <p:cNvPr id="88" name="Google Shape;88;p17"/>
          <p:cNvGrpSpPr/>
          <p:nvPr/>
        </p:nvGrpSpPr>
        <p:grpSpPr>
          <a:xfrm>
            <a:off x="0" y="1586613"/>
            <a:ext cx="3635509" cy="4643665"/>
            <a:chOff x="0" y="1189989"/>
            <a:chExt cx="2726700" cy="3482836"/>
          </a:xfrm>
        </p:grpSpPr>
        <p:sp>
          <p:nvSpPr>
            <p:cNvPr id="89" name="Google Shape;89;p17"/>
            <p:cNvSpPr/>
            <p:nvPr/>
          </p:nvSpPr>
          <p:spPr>
            <a:xfrm>
              <a:off x="0" y="1189989"/>
              <a:ext cx="2726700" cy="669000"/>
            </a:xfrm>
            <a:prstGeom prst="homePlate">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Contextualização</a:t>
              </a:r>
              <a:endParaRPr sz="1900">
                <a:solidFill>
                  <a:srgbClr val="FFFFFF"/>
                </a:solidFill>
                <a:latin typeface="Roboto"/>
                <a:ea typeface="Roboto"/>
                <a:cs typeface="Roboto"/>
                <a:sym typeface="Roboto"/>
              </a:endParaRPr>
            </a:p>
          </p:txBody>
        </p:sp>
        <p:sp>
          <p:nvSpPr>
            <p:cNvPr id="90" name="Google Shape;90;p17"/>
            <p:cNvSpPr txBox="1"/>
            <p:nvPr/>
          </p:nvSpPr>
          <p:spPr>
            <a:xfrm>
              <a:off x="410850" y="2057125"/>
              <a:ext cx="1905000" cy="2615700"/>
            </a:xfrm>
            <a:prstGeom prst="rect">
              <a:avLst/>
            </a:prstGeom>
            <a:noFill/>
            <a:ln>
              <a:noFill/>
            </a:ln>
          </p:spPr>
          <p:txBody>
            <a:bodyPr anchorCtr="0" anchor="t" bIns="121900" lIns="121900" spcFirstLastPara="1" rIns="121900" wrap="square" tIns="121900">
              <a:noAutofit/>
            </a:bodyPr>
            <a:lstStyle/>
            <a:p>
              <a:pPr indent="0" lvl="0" marL="228600" rtl="0" algn="l">
                <a:lnSpc>
                  <a:spcPct val="90000"/>
                </a:lnSpc>
                <a:spcBef>
                  <a:spcPts val="0"/>
                </a:spcBef>
                <a:spcAft>
                  <a:spcPts val="1600"/>
                </a:spcAft>
                <a:buNone/>
              </a:pPr>
              <a:r>
                <a:rPr lang="pt-PT" sz="1600">
                  <a:solidFill>
                    <a:schemeClr val="dk1"/>
                  </a:solidFill>
                  <a:latin typeface="Roboto"/>
                  <a:ea typeface="Roboto"/>
                  <a:cs typeface="Roboto"/>
                  <a:sym typeface="Roboto"/>
                </a:rPr>
                <a:t>A Leiloaria Bracarense Lda. é uma entidade gerida pelo senhor Alcino, há mais de 15 anos, situada na cidade de Braga. Esta organiza leilões semanais presenciais e possui já bastantes clientes habituais. Para além destes aparecem também clientes novos de outras partes do país.</a:t>
              </a:r>
              <a:endParaRPr sz="1600">
                <a:solidFill>
                  <a:schemeClr val="dk1"/>
                </a:solidFill>
                <a:latin typeface="Roboto"/>
                <a:ea typeface="Roboto"/>
                <a:cs typeface="Roboto"/>
                <a:sym typeface="Roboto"/>
              </a:endParaRPr>
            </a:p>
          </p:txBody>
        </p:sp>
      </p:grpSp>
      <p:grpSp>
        <p:nvGrpSpPr>
          <p:cNvPr id="91" name="Google Shape;91;p17"/>
          <p:cNvGrpSpPr/>
          <p:nvPr/>
        </p:nvGrpSpPr>
        <p:grpSpPr>
          <a:xfrm>
            <a:off x="5773154" y="1586327"/>
            <a:ext cx="3388315" cy="4643951"/>
            <a:chOff x="4329974" y="1189775"/>
            <a:chExt cx="2541300" cy="3483050"/>
          </a:xfrm>
        </p:grpSpPr>
        <p:sp>
          <p:nvSpPr>
            <p:cNvPr id="92" name="Google Shape;92;p17"/>
            <p:cNvSpPr/>
            <p:nvPr/>
          </p:nvSpPr>
          <p:spPr>
            <a:xfrm>
              <a:off x="4329974" y="1189775"/>
              <a:ext cx="2541300" cy="669000"/>
            </a:xfrm>
            <a:prstGeom prst="chevron">
              <a:avLst>
                <a:gd fmla="val 50000" name="adj"/>
              </a:avLst>
            </a:prstGeom>
            <a:solidFill>
              <a:srgbClr val="B02C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Motivação</a:t>
              </a:r>
              <a:endParaRPr sz="1900">
                <a:solidFill>
                  <a:srgbClr val="FFFFFF"/>
                </a:solidFill>
                <a:latin typeface="Roboto"/>
                <a:ea typeface="Roboto"/>
                <a:cs typeface="Roboto"/>
                <a:sym typeface="Roboto"/>
              </a:endParaRPr>
            </a:p>
          </p:txBody>
        </p:sp>
        <p:sp>
          <p:nvSpPr>
            <p:cNvPr id="93" name="Google Shape;93;p17"/>
            <p:cNvSpPr txBox="1"/>
            <p:nvPr/>
          </p:nvSpPr>
          <p:spPr>
            <a:xfrm>
              <a:off x="4613553" y="2057125"/>
              <a:ext cx="1905000" cy="2615700"/>
            </a:xfrm>
            <a:prstGeom prst="rect">
              <a:avLst/>
            </a:prstGeom>
            <a:noFill/>
            <a:ln>
              <a:noFill/>
            </a:ln>
          </p:spPr>
          <p:txBody>
            <a:bodyPr anchorCtr="0" anchor="t" bIns="121900" lIns="121900" spcFirstLastPara="1" rIns="121900" wrap="square" tIns="121900">
              <a:noAutofit/>
            </a:bodyPr>
            <a:lstStyle/>
            <a:p>
              <a:pPr indent="-330200" lvl="0" marL="457200" rtl="0" algn="l">
                <a:lnSpc>
                  <a:spcPct val="115000"/>
                </a:lnSpc>
                <a:spcBef>
                  <a:spcPts val="0"/>
                </a:spcBef>
                <a:spcAft>
                  <a:spcPts val="0"/>
                </a:spcAft>
                <a:buClr>
                  <a:schemeClr val="dk1"/>
                </a:buClr>
                <a:buSzPts val="1600"/>
                <a:buFont typeface="Roboto"/>
                <a:buChar char="●"/>
              </a:pPr>
              <a:r>
                <a:rPr lang="pt-PT" sz="1600">
                  <a:solidFill>
                    <a:schemeClr val="dk1"/>
                  </a:solidFill>
                  <a:highlight>
                    <a:srgbClr val="FFFFFF"/>
                  </a:highlight>
                  <a:latin typeface="Roboto"/>
                  <a:ea typeface="Roboto"/>
                  <a:cs typeface="Roboto"/>
                  <a:sym typeface="Roboto"/>
                </a:rPr>
                <a:t>Facilitar a venda e a compra de itens colecionáveis.</a:t>
              </a:r>
              <a:endParaRPr sz="1600">
                <a:solidFill>
                  <a:schemeClr val="dk1"/>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pt-PT" sz="1600">
                  <a:solidFill>
                    <a:schemeClr val="dk1"/>
                  </a:solidFill>
                  <a:highlight>
                    <a:srgbClr val="FFFFFF"/>
                  </a:highlight>
                  <a:latin typeface="Roboto"/>
                  <a:ea typeface="Roboto"/>
                  <a:cs typeface="Roboto"/>
                  <a:sym typeface="Roboto"/>
                </a:rPr>
                <a:t>Aumentar o número e a variedade de itens leiloáveis.</a:t>
              </a:r>
              <a:endParaRPr sz="1600">
                <a:solidFill>
                  <a:schemeClr val="dk1"/>
                </a:solidFill>
                <a:highlight>
                  <a:srgbClr val="FFFFFF"/>
                </a:highlight>
                <a:latin typeface="Roboto"/>
                <a:ea typeface="Roboto"/>
                <a:cs typeface="Roboto"/>
                <a:sym typeface="Roboto"/>
              </a:endParaRPr>
            </a:p>
          </p:txBody>
        </p:sp>
      </p:grpSp>
      <p:grpSp>
        <p:nvGrpSpPr>
          <p:cNvPr id="94" name="Google Shape;94;p17"/>
          <p:cNvGrpSpPr/>
          <p:nvPr/>
        </p:nvGrpSpPr>
        <p:grpSpPr>
          <a:xfrm>
            <a:off x="8528772" y="1586327"/>
            <a:ext cx="3388315" cy="4643951"/>
            <a:chOff x="6396739" y="1189775"/>
            <a:chExt cx="2541300" cy="3483050"/>
          </a:xfrm>
        </p:grpSpPr>
        <p:sp>
          <p:nvSpPr>
            <p:cNvPr id="95" name="Google Shape;95;p17"/>
            <p:cNvSpPr/>
            <p:nvPr/>
          </p:nvSpPr>
          <p:spPr>
            <a:xfrm>
              <a:off x="6396739" y="1189775"/>
              <a:ext cx="2541300" cy="669000"/>
            </a:xfrm>
            <a:prstGeom prst="chevron">
              <a:avLst>
                <a:gd fmla="val 50000" name="adj"/>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Objetivos</a:t>
              </a:r>
              <a:endParaRPr sz="1900">
                <a:solidFill>
                  <a:srgbClr val="FFFFFF"/>
                </a:solidFill>
                <a:latin typeface="Roboto"/>
                <a:ea typeface="Roboto"/>
                <a:cs typeface="Roboto"/>
                <a:sym typeface="Roboto"/>
              </a:endParaRPr>
            </a:p>
          </p:txBody>
        </p:sp>
        <p:sp>
          <p:nvSpPr>
            <p:cNvPr id="96" name="Google Shape;96;p17"/>
            <p:cNvSpPr txBox="1"/>
            <p:nvPr/>
          </p:nvSpPr>
          <p:spPr>
            <a:xfrm>
              <a:off x="6714905" y="2057125"/>
              <a:ext cx="1905000" cy="2615700"/>
            </a:xfrm>
            <a:prstGeom prst="rect">
              <a:avLst/>
            </a:prstGeom>
            <a:noFill/>
            <a:ln>
              <a:noFill/>
            </a:ln>
          </p:spPr>
          <p:txBody>
            <a:bodyPr anchorCtr="0" anchor="t" bIns="121900" lIns="121900" spcFirstLastPara="1" rIns="121900" wrap="square" tIns="121900">
              <a:noAutofit/>
            </a:bodyPr>
            <a:lstStyle/>
            <a:p>
              <a:pPr indent="-330200" lvl="0" marL="457200" rtl="0" algn="l">
                <a:lnSpc>
                  <a:spcPct val="115000"/>
                </a:lnSpc>
                <a:spcBef>
                  <a:spcPts val="0"/>
                </a:spcBef>
                <a:spcAft>
                  <a:spcPts val="0"/>
                </a:spcAft>
                <a:buClr>
                  <a:schemeClr val="dk1"/>
                </a:buClr>
                <a:buSzPts val="1600"/>
                <a:buFont typeface="Roboto"/>
                <a:buChar char="●"/>
              </a:pPr>
              <a:r>
                <a:rPr lang="pt-PT" sz="1600">
                  <a:solidFill>
                    <a:schemeClr val="dk1"/>
                  </a:solidFill>
                  <a:highlight>
                    <a:srgbClr val="FFFFFF"/>
                  </a:highlight>
                  <a:latin typeface="Roboto"/>
                  <a:ea typeface="Roboto"/>
                  <a:cs typeface="Roboto"/>
                  <a:sym typeface="Roboto"/>
                </a:rPr>
                <a:t>Alargar o leque de compradores e vendedores a todo país, ou até mesmo a outros países.</a:t>
              </a:r>
              <a:endParaRPr sz="1600">
                <a:solidFill>
                  <a:schemeClr val="dk1"/>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pt-PT" sz="1600">
                  <a:solidFill>
                    <a:schemeClr val="dk1"/>
                  </a:solidFill>
                  <a:highlight>
                    <a:srgbClr val="FFFFFF"/>
                  </a:highlight>
                  <a:latin typeface="Roboto"/>
                  <a:ea typeface="Roboto"/>
                  <a:cs typeface="Roboto"/>
                  <a:sym typeface="Roboto"/>
                </a:rPr>
                <a:t>Abranger várias faixas etárias (nomeadamente pessoas mais jovens).</a:t>
              </a:r>
              <a:endParaRPr sz="1600">
                <a:solidFill>
                  <a:schemeClr val="dk1"/>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pt-PT" sz="1600">
                  <a:solidFill>
                    <a:schemeClr val="dk1"/>
                  </a:solidFill>
                  <a:highlight>
                    <a:srgbClr val="FFFFFF"/>
                  </a:highlight>
                  <a:latin typeface="Roboto"/>
                  <a:ea typeface="Roboto"/>
                  <a:cs typeface="Roboto"/>
                  <a:sym typeface="Roboto"/>
                </a:rPr>
                <a:t>Aumentar o lucro da Leiloaria Bracarense.</a:t>
              </a:r>
              <a:endParaRPr sz="1150">
                <a:solidFill>
                  <a:schemeClr val="dk1"/>
                </a:solidFill>
                <a:highlight>
                  <a:srgbClr val="FFFFFF"/>
                </a:highlight>
              </a:endParaRPr>
            </a:p>
          </p:txBody>
        </p:sp>
      </p:grpSp>
      <p:grpSp>
        <p:nvGrpSpPr>
          <p:cNvPr id="97" name="Google Shape;97;p17"/>
          <p:cNvGrpSpPr/>
          <p:nvPr/>
        </p:nvGrpSpPr>
        <p:grpSpPr>
          <a:xfrm>
            <a:off x="3017825" y="1586327"/>
            <a:ext cx="3388315" cy="4643951"/>
            <a:chOff x="2263425" y="1189775"/>
            <a:chExt cx="2541300" cy="3483050"/>
          </a:xfrm>
        </p:grpSpPr>
        <p:sp>
          <p:nvSpPr>
            <p:cNvPr id="98" name="Google Shape;98;p17"/>
            <p:cNvSpPr/>
            <p:nvPr/>
          </p:nvSpPr>
          <p:spPr>
            <a:xfrm>
              <a:off x="2263425" y="1189775"/>
              <a:ext cx="2541300" cy="669000"/>
            </a:xfrm>
            <a:prstGeom prst="chevron">
              <a:avLst>
                <a:gd fmla="val 50000" name="adj"/>
              </a:avLst>
            </a:prstGeom>
            <a:solidFill>
              <a:srgbClr val="A72A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Fundamentação</a:t>
              </a:r>
              <a:endParaRPr sz="1900">
                <a:solidFill>
                  <a:srgbClr val="FFFFFF"/>
                </a:solidFill>
                <a:latin typeface="Roboto"/>
                <a:ea typeface="Roboto"/>
                <a:cs typeface="Roboto"/>
                <a:sym typeface="Roboto"/>
              </a:endParaRPr>
            </a:p>
          </p:txBody>
        </p:sp>
        <p:sp>
          <p:nvSpPr>
            <p:cNvPr id="99" name="Google Shape;99;p17"/>
            <p:cNvSpPr txBox="1"/>
            <p:nvPr/>
          </p:nvSpPr>
          <p:spPr>
            <a:xfrm>
              <a:off x="2512202"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pt-PT" sz="1600">
                  <a:solidFill>
                    <a:schemeClr val="dk1"/>
                  </a:solidFill>
                  <a:highlight>
                    <a:srgbClr val="FFFFFF"/>
                  </a:highlight>
                  <a:latin typeface="Roboto"/>
                  <a:ea typeface="Roboto"/>
                  <a:cs typeface="Roboto"/>
                  <a:sym typeface="Roboto"/>
                </a:rPr>
                <a:t>O senhor Alcino deparou-se por acaso com um site de leilões on-line e viu uma oportunidade de rentabilizar uma área inexplorada no seu negócio:</a:t>
              </a:r>
              <a:r>
                <a:rPr lang="pt-PT" sz="1600">
                  <a:solidFill>
                    <a:schemeClr val="dk1"/>
                  </a:solidFill>
                  <a:latin typeface="Roboto"/>
                  <a:ea typeface="Roboto"/>
                  <a:cs typeface="Roboto"/>
                  <a:sym typeface="Roboto"/>
                </a:rPr>
                <a:t> </a:t>
              </a:r>
              <a:r>
                <a:rPr lang="pt-PT" sz="1600">
                  <a:solidFill>
                    <a:schemeClr val="dk1"/>
                  </a:solidFill>
                  <a:highlight>
                    <a:srgbClr val="FFFFFF"/>
                  </a:highlight>
                  <a:latin typeface="Roboto"/>
                  <a:ea typeface="Roboto"/>
                  <a:cs typeface="Roboto"/>
                  <a:sym typeface="Roboto"/>
                </a:rPr>
                <a:t>o digital. O senhor Alcino </a:t>
              </a:r>
              <a:r>
                <a:rPr lang="pt-PT" sz="1600">
                  <a:solidFill>
                    <a:schemeClr val="dk1"/>
                  </a:solidFill>
                  <a:highlight>
                    <a:srgbClr val="FFFFFF"/>
                  </a:highlight>
                  <a:latin typeface="Roboto"/>
                  <a:ea typeface="Roboto"/>
                  <a:cs typeface="Roboto"/>
                  <a:sym typeface="Roboto"/>
                </a:rPr>
                <a:t>propôs</a:t>
              </a:r>
              <a:r>
                <a:rPr lang="pt-PT" sz="1600">
                  <a:solidFill>
                    <a:schemeClr val="dk1"/>
                  </a:solidFill>
                  <a:highlight>
                    <a:srgbClr val="FFFFFF"/>
                  </a:highlight>
                  <a:latin typeface="Roboto"/>
                  <a:ea typeface="Roboto"/>
                  <a:cs typeface="Roboto"/>
                  <a:sym typeface="Roboto"/>
                </a:rPr>
                <a:t> então esta tarefa à equipa de trabalho.</a:t>
              </a:r>
              <a:endParaRPr sz="1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838200" y="34207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t-PT">
                <a:latin typeface="Roboto"/>
                <a:ea typeface="Roboto"/>
                <a:cs typeface="Roboto"/>
                <a:sym typeface="Roboto"/>
              </a:rPr>
              <a:t>DEFINIÇÃO DO SISTEMA</a:t>
            </a:r>
            <a:endParaRPr>
              <a:latin typeface="Roboto"/>
              <a:ea typeface="Roboto"/>
              <a:cs typeface="Roboto"/>
              <a:sym typeface="Roboto"/>
            </a:endParaRPr>
          </a:p>
        </p:txBody>
      </p:sp>
      <p:grpSp>
        <p:nvGrpSpPr>
          <p:cNvPr id="105" name="Google Shape;105;p18"/>
          <p:cNvGrpSpPr/>
          <p:nvPr/>
        </p:nvGrpSpPr>
        <p:grpSpPr>
          <a:xfrm>
            <a:off x="0" y="1586613"/>
            <a:ext cx="3635509" cy="4643675"/>
            <a:chOff x="0" y="1189989"/>
            <a:chExt cx="2726700" cy="3482843"/>
          </a:xfrm>
        </p:grpSpPr>
        <p:sp>
          <p:nvSpPr>
            <p:cNvPr id="106" name="Google Shape;106;p18"/>
            <p:cNvSpPr/>
            <p:nvPr/>
          </p:nvSpPr>
          <p:spPr>
            <a:xfrm>
              <a:off x="0" y="1189989"/>
              <a:ext cx="2726700" cy="669000"/>
            </a:xfrm>
            <a:prstGeom prst="homePlate">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Viabilidade</a:t>
              </a:r>
              <a:endParaRPr sz="1900">
                <a:solidFill>
                  <a:srgbClr val="FFFFFF"/>
                </a:solidFill>
                <a:latin typeface="Roboto"/>
                <a:ea typeface="Roboto"/>
                <a:cs typeface="Roboto"/>
                <a:sym typeface="Roboto"/>
              </a:endParaRPr>
            </a:p>
          </p:txBody>
        </p:sp>
        <p:sp>
          <p:nvSpPr>
            <p:cNvPr id="107" name="Google Shape;107;p18"/>
            <p:cNvSpPr txBox="1"/>
            <p:nvPr/>
          </p:nvSpPr>
          <p:spPr>
            <a:xfrm>
              <a:off x="279363" y="2057133"/>
              <a:ext cx="21858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pt-PT" sz="1600">
                  <a:solidFill>
                    <a:schemeClr val="dk1"/>
                  </a:solidFill>
                  <a:highlight>
                    <a:srgbClr val="FFFFFF"/>
                  </a:highlight>
                  <a:latin typeface="Roboto"/>
                  <a:ea typeface="Roboto"/>
                  <a:cs typeface="Roboto"/>
                  <a:sym typeface="Roboto"/>
                </a:rPr>
                <a:t>Como a oferta de sites de leilões é bastante reduzida em Portugal, prevê-se</a:t>
              </a:r>
              <a:r>
                <a:rPr lang="pt-PT" sz="1600">
                  <a:solidFill>
                    <a:schemeClr val="dk1"/>
                  </a:solidFill>
                  <a:latin typeface="Roboto"/>
                  <a:ea typeface="Roboto"/>
                  <a:cs typeface="Roboto"/>
                  <a:sym typeface="Roboto"/>
                </a:rPr>
                <a:t> </a:t>
              </a:r>
              <a:r>
                <a:rPr lang="pt-PT" sz="1600">
                  <a:solidFill>
                    <a:schemeClr val="dk1"/>
                  </a:solidFill>
                  <a:highlight>
                    <a:srgbClr val="FFFFFF"/>
                  </a:highlight>
                  <a:latin typeface="Roboto"/>
                  <a:ea typeface="Roboto"/>
                  <a:cs typeface="Roboto"/>
                  <a:sym typeface="Roboto"/>
                </a:rPr>
                <a:t>que a plataforma irá ter bastante adesão por parte dos clientes. Olhando para o modelo de negócio que o Sr Alcino pretende, cobrando 5% de comissão por cada leilão efetuado no seu site, prevê-se que após alguns meses este tenha ressarcido o seu investimento no mesmo.</a:t>
              </a:r>
              <a:endParaRPr sz="16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grpSp>
      <p:grpSp>
        <p:nvGrpSpPr>
          <p:cNvPr id="108" name="Google Shape;108;p18"/>
          <p:cNvGrpSpPr/>
          <p:nvPr/>
        </p:nvGrpSpPr>
        <p:grpSpPr>
          <a:xfrm>
            <a:off x="3017825" y="1586327"/>
            <a:ext cx="3388315" cy="4643951"/>
            <a:chOff x="2263425" y="1189775"/>
            <a:chExt cx="2541300" cy="3483050"/>
          </a:xfrm>
        </p:grpSpPr>
        <p:sp>
          <p:nvSpPr>
            <p:cNvPr id="109" name="Google Shape;109;p18"/>
            <p:cNvSpPr/>
            <p:nvPr/>
          </p:nvSpPr>
          <p:spPr>
            <a:xfrm>
              <a:off x="2263425" y="1189775"/>
              <a:ext cx="2541300" cy="669000"/>
            </a:xfrm>
            <a:prstGeom prst="chevron">
              <a:avLst>
                <a:gd fmla="val 50000" name="adj"/>
              </a:avLst>
            </a:prstGeom>
            <a:solidFill>
              <a:srgbClr val="A72A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Identidade</a:t>
              </a:r>
              <a:endParaRPr sz="1900">
                <a:solidFill>
                  <a:srgbClr val="FFFFFF"/>
                </a:solidFill>
                <a:latin typeface="Roboto"/>
                <a:ea typeface="Roboto"/>
                <a:cs typeface="Roboto"/>
                <a:sym typeface="Roboto"/>
              </a:endParaRPr>
            </a:p>
          </p:txBody>
        </p:sp>
        <p:sp>
          <p:nvSpPr>
            <p:cNvPr id="110" name="Google Shape;110;p18"/>
            <p:cNvSpPr txBox="1"/>
            <p:nvPr/>
          </p:nvSpPr>
          <p:spPr>
            <a:xfrm>
              <a:off x="2512202"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pt-PT" sz="1600">
                  <a:latin typeface="Roboto"/>
                  <a:ea typeface="Roboto"/>
                  <a:cs typeface="Roboto"/>
                  <a:sym typeface="Roboto"/>
                </a:rPr>
                <a:t>O site vai permitir aos utilizadores </a:t>
              </a:r>
              <a:r>
                <a:rPr lang="pt-PT" sz="1600">
                  <a:latin typeface="Roboto"/>
                  <a:ea typeface="Roboto"/>
                  <a:cs typeface="Roboto"/>
                  <a:sym typeface="Roboto"/>
                </a:rPr>
                <a:t>leiloar</a:t>
              </a:r>
              <a:r>
                <a:rPr lang="pt-PT" sz="1600">
                  <a:latin typeface="Roboto"/>
                  <a:ea typeface="Roboto"/>
                  <a:cs typeface="Roboto"/>
                  <a:sym typeface="Roboto"/>
                </a:rPr>
                <a:t> os seus artigos e licitar sobre artigos de outros colecionadores. </a:t>
              </a:r>
              <a:endParaRPr sz="1600">
                <a:latin typeface="Roboto"/>
                <a:ea typeface="Roboto"/>
                <a:cs typeface="Roboto"/>
                <a:sym typeface="Roboto"/>
              </a:endParaRPr>
            </a:p>
            <a:p>
              <a:pPr indent="0" lvl="0" marL="0" rtl="0" algn="l">
                <a:lnSpc>
                  <a:spcPct val="115000"/>
                </a:lnSpc>
                <a:spcBef>
                  <a:spcPts val="0"/>
                </a:spcBef>
                <a:spcAft>
                  <a:spcPts val="0"/>
                </a:spcAft>
                <a:buNone/>
              </a:pPr>
              <a:r>
                <a:rPr lang="pt-PT" sz="1600">
                  <a:latin typeface="Roboto"/>
                  <a:ea typeface="Roboto"/>
                  <a:cs typeface="Roboto"/>
                  <a:sym typeface="Roboto"/>
                </a:rPr>
                <a:t>Os leilões terão um valor inicial e uma data final estipulada pelo leiloeiro.</a:t>
              </a:r>
              <a:endParaRPr sz="1600">
                <a:latin typeface="Roboto"/>
                <a:ea typeface="Roboto"/>
                <a:cs typeface="Roboto"/>
                <a:sym typeface="Roboto"/>
              </a:endParaRPr>
            </a:p>
          </p:txBody>
        </p:sp>
      </p:grpSp>
      <p:grpSp>
        <p:nvGrpSpPr>
          <p:cNvPr id="111" name="Google Shape;111;p18"/>
          <p:cNvGrpSpPr/>
          <p:nvPr/>
        </p:nvGrpSpPr>
        <p:grpSpPr>
          <a:xfrm>
            <a:off x="5773154" y="1586327"/>
            <a:ext cx="3388315" cy="4643951"/>
            <a:chOff x="4329974" y="1189775"/>
            <a:chExt cx="2541300" cy="3483050"/>
          </a:xfrm>
        </p:grpSpPr>
        <p:sp>
          <p:nvSpPr>
            <p:cNvPr id="112" name="Google Shape;112;p18"/>
            <p:cNvSpPr/>
            <p:nvPr/>
          </p:nvSpPr>
          <p:spPr>
            <a:xfrm>
              <a:off x="4329974" y="1189775"/>
              <a:ext cx="2541300" cy="669000"/>
            </a:xfrm>
            <a:prstGeom prst="chevron">
              <a:avLst>
                <a:gd fmla="val 50000" name="adj"/>
              </a:avLst>
            </a:prstGeom>
            <a:solidFill>
              <a:srgbClr val="B02C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Recursos</a:t>
              </a:r>
              <a:endParaRPr sz="1900">
                <a:solidFill>
                  <a:srgbClr val="FFFFFF"/>
                </a:solidFill>
                <a:latin typeface="Roboto"/>
                <a:ea typeface="Roboto"/>
                <a:cs typeface="Roboto"/>
                <a:sym typeface="Roboto"/>
              </a:endParaRPr>
            </a:p>
          </p:txBody>
        </p:sp>
        <p:sp>
          <p:nvSpPr>
            <p:cNvPr id="113" name="Google Shape;113;p18"/>
            <p:cNvSpPr txBox="1"/>
            <p:nvPr/>
          </p:nvSpPr>
          <p:spPr>
            <a:xfrm>
              <a:off x="4613553" y="2057125"/>
              <a:ext cx="1905000" cy="2615700"/>
            </a:xfrm>
            <a:prstGeom prst="rect">
              <a:avLst/>
            </a:prstGeom>
            <a:noFill/>
            <a:ln>
              <a:noFill/>
            </a:ln>
          </p:spPr>
          <p:txBody>
            <a:bodyPr anchorCtr="0" anchor="t" bIns="121900" lIns="121900" spcFirstLastPara="1" rIns="121900" wrap="square" tIns="121900">
              <a:noAutofit/>
            </a:bodyPr>
            <a:lstStyle/>
            <a:p>
              <a:pPr indent="-330200" lvl="0" marL="457200" rtl="0" algn="l">
                <a:lnSpc>
                  <a:spcPct val="115000"/>
                </a:lnSpc>
                <a:spcBef>
                  <a:spcPts val="0"/>
                </a:spcBef>
                <a:spcAft>
                  <a:spcPts val="0"/>
                </a:spcAft>
                <a:buSzPts val="1600"/>
                <a:buFont typeface="Roboto"/>
                <a:buChar char="●"/>
              </a:pPr>
              <a:r>
                <a:rPr lang="pt-PT" sz="1600">
                  <a:latin typeface="Roboto"/>
                  <a:ea typeface="Roboto"/>
                  <a:cs typeface="Roboto"/>
                  <a:sym typeface="Roboto"/>
                </a:rPr>
                <a:t>Programadores Back-End</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pt-PT" sz="1600">
                  <a:solidFill>
                    <a:schemeClr val="dk1"/>
                  </a:solidFill>
                  <a:latin typeface="Roboto"/>
                  <a:ea typeface="Roboto"/>
                  <a:cs typeface="Roboto"/>
                  <a:sym typeface="Roboto"/>
                </a:rPr>
                <a:t>Programadores Front-End</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pt-PT" sz="1600">
                  <a:solidFill>
                    <a:schemeClr val="dk1"/>
                  </a:solidFill>
                  <a:latin typeface="Roboto"/>
                  <a:ea typeface="Roboto"/>
                  <a:cs typeface="Roboto"/>
                  <a:sym typeface="Roboto"/>
                </a:rPr>
                <a:t>Gestor do projeto</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pt-PT" sz="1600">
                  <a:solidFill>
                    <a:schemeClr val="dk1"/>
                  </a:solidFill>
                  <a:latin typeface="Roboto"/>
                  <a:ea typeface="Roboto"/>
                  <a:cs typeface="Roboto"/>
                  <a:sym typeface="Roboto"/>
                </a:rPr>
                <a:t>Hardware</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pt-PT" sz="1600">
                  <a:solidFill>
                    <a:schemeClr val="dk1"/>
                  </a:solidFill>
                  <a:latin typeface="Roboto"/>
                  <a:ea typeface="Roboto"/>
                  <a:cs typeface="Roboto"/>
                  <a:sym typeface="Roboto"/>
                </a:rPr>
                <a:t>Software</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pt-PT" sz="1600">
                  <a:solidFill>
                    <a:schemeClr val="dk1"/>
                  </a:solidFill>
                  <a:latin typeface="Roboto"/>
                  <a:ea typeface="Roboto"/>
                  <a:cs typeface="Roboto"/>
                  <a:sym typeface="Roboto"/>
                </a:rPr>
                <a:t>Serviços de hospedagem</a:t>
              </a:r>
              <a:endParaRPr sz="1600">
                <a:solidFill>
                  <a:schemeClr val="dk1"/>
                </a:solidFill>
                <a:latin typeface="Roboto"/>
                <a:ea typeface="Roboto"/>
                <a:cs typeface="Roboto"/>
                <a:sym typeface="Roboto"/>
              </a:endParaRPr>
            </a:p>
          </p:txBody>
        </p:sp>
      </p:grpSp>
      <p:grpSp>
        <p:nvGrpSpPr>
          <p:cNvPr id="114" name="Google Shape;114;p18"/>
          <p:cNvGrpSpPr/>
          <p:nvPr/>
        </p:nvGrpSpPr>
        <p:grpSpPr>
          <a:xfrm>
            <a:off x="8528772" y="1586327"/>
            <a:ext cx="3388315" cy="4643951"/>
            <a:chOff x="6396739" y="1189775"/>
            <a:chExt cx="2541300" cy="3483050"/>
          </a:xfrm>
        </p:grpSpPr>
        <p:sp>
          <p:nvSpPr>
            <p:cNvPr id="115" name="Google Shape;115;p18"/>
            <p:cNvSpPr/>
            <p:nvPr/>
          </p:nvSpPr>
          <p:spPr>
            <a:xfrm>
              <a:off x="6396739" y="1189775"/>
              <a:ext cx="2541300" cy="669000"/>
            </a:xfrm>
            <a:prstGeom prst="chevron">
              <a:avLst>
                <a:gd fmla="val 50000" name="adj"/>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Equipa de desenvolvimento</a:t>
              </a:r>
              <a:endParaRPr sz="1900">
                <a:solidFill>
                  <a:srgbClr val="FFFFFF"/>
                </a:solidFill>
                <a:latin typeface="Roboto"/>
                <a:ea typeface="Roboto"/>
                <a:cs typeface="Roboto"/>
                <a:sym typeface="Roboto"/>
              </a:endParaRPr>
            </a:p>
          </p:txBody>
        </p:sp>
        <p:sp>
          <p:nvSpPr>
            <p:cNvPr id="116" name="Google Shape;116;p18"/>
            <p:cNvSpPr txBox="1"/>
            <p:nvPr/>
          </p:nvSpPr>
          <p:spPr>
            <a:xfrm>
              <a:off x="6714905" y="2057125"/>
              <a:ext cx="1905000" cy="2615700"/>
            </a:xfrm>
            <a:prstGeom prst="rect">
              <a:avLst/>
            </a:prstGeom>
            <a:noFill/>
            <a:ln>
              <a:noFill/>
            </a:ln>
          </p:spPr>
          <p:txBody>
            <a:bodyPr anchorCtr="0" anchor="t" bIns="121900" lIns="121900" spcFirstLastPara="1" rIns="121900" wrap="square" tIns="121900">
              <a:noAutofit/>
            </a:bodyPr>
            <a:lstStyle/>
            <a:p>
              <a:pPr indent="-330200" lvl="0" marL="457200" rtl="0" algn="l">
                <a:lnSpc>
                  <a:spcPct val="115000"/>
                </a:lnSpc>
                <a:spcBef>
                  <a:spcPts val="0"/>
                </a:spcBef>
                <a:spcAft>
                  <a:spcPts val="0"/>
                </a:spcAft>
                <a:buSzPts val="1600"/>
                <a:buFont typeface="Roboto"/>
                <a:buChar char="●"/>
              </a:pPr>
              <a:r>
                <a:rPr lang="pt-PT" sz="1600">
                  <a:latin typeface="Roboto"/>
                  <a:ea typeface="Roboto"/>
                  <a:cs typeface="Roboto"/>
                  <a:sym typeface="Roboto"/>
                </a:rPr>
                <a:t>Afonso Marques</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pt-PT" sz="1600">
                  <a:latin typeface="Roboto"/>
                  <a:ea typeface="Roboto"/>
                  <a:cs typeface="Roboto"/>
                  <a:sym typeface="Roboto"/>
                </a:rPr>
                <a:t>Ana Margarida Pires</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pt-PT" sz="1600">
                  <a:latin typeface="Roboto"/>
                  <a:ea typeface="Roboto"/>
                  <a:cs typeface="Roboto"/>
                  <a:sym typeface="Roboto"/>
                </a:rPr>
                <a:t>Hugo Pereira</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pt-PT" sz="1600">
                  <a:latin typeface="Roboto"/>
                  <a:ea typeface="Roboto"/>
                  <a:cs typeface="Roboto"/>
                  <a:sym typeface="Roboto"/>
                </a:rPr>
                <a:t>João Carvalho</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pt-PT" sz="1600">
                  <a:latin typeface="Roboto"/>
                  <a:ea typeface="Roboto"/>
                  <a:cs typeface="Roboto"/>
                  <a:sym typeface="Roboto"/>
                </a:rPr>
                <a:t>José Faria</a:t>
              </a:r>
              <a:endParaRPr sz="1600">
                <a:latin typeface="Roboto"/>
                <a:ea typeface="Roboto"/>
                <a:cs typeface="Roboto"/>
                <a:sym typeface="Robo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t-PT">
                <a:latin typeface="Roboto"/>
                <a:ea typeface="Roboto"/>
                <a:cs typeface="Roboto"/>
                <a:sym typeface="Roboto"/>
              </a:rPr>
              <a:t>PLANO DE EXECUÇÃO</a:t>
            </a:r>
            <a:endParaRPr>
              <a:latin typeface="Roboto"/>
              <a:ea typeface="Roboto"/>
              <a:cs typeface="Roboto"/>
              <a:sym typeface="Roboto"/>
            </a:endParaRPr>
          </a:p>
        </p:txBody>
      </p:sp>
      <p:pic>
        <p:nvPicPr>
          <p:cNvPr id="122" name="Google Shape;122;p19"/>
          <p:cNvPicPr preferRelativeResize="0"/>
          <p:nvPr/>
        </p:nvPicPr>
        <p:blipFill>
          <a:blip r:embed="rId3">
            <a:alphaModFix/>
          </a:blip>
          <a:stretch>
            <a:fillRect/>
          </a:stretch>
        </p:blipFill>
        <p:spPr>
          <a:xfrm>
            <a:off x="2103925" y="1330025"/>
            <a:ext cx="7984149" cy="5357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t-PT">
                <a:latin typeface="Roboto"/>
                <a:ea typeface="Roboto"/>
                <a:cs typeface="Roboto"/>
                <a:sym typeface="Roboto"/>
              </a:rPr>
              <a:t>LEVANTAMENTO E ANÁLISE DE REQUISITOS</a:t>
            </a:r>
            <a:endParaRPr>
              <a:latin typeface="Roboto"/>
              <a:ea typeface="Roboto"/>
              <a:cs typeface="Roboto"/>
              <a:sym typeface="Roboto"/>
            </a:endParaRPr>
          </a:p>
        </p:txBody>
      </p:sp>
      <p:grpSp>
        <p:nvGrpSpPr>
          <p:cNvPr id="128" name="Google Shape;128;p20"/>
          <p:cNvGrpSpPr/>
          <p:nvPr/>
        </p:nvGrpSpPr>
        <p:grpSpPr>
          <a:xfrm>
            <a:off x="0" y="1586613"/>
            <a:ext cx="3635509" cy="4643665"/>
            <a:chOff x="0" y="1189989"/>
            <a:chExt cx="2726700" cy="3482836"/>
          </a:xfrm>
        </p:grpSpPr>
        <p:sp>
          <p:nvSpPr>
            <p:cNvPr id="129" name="Google Shape;129;p20"/>
            <p:cNvSpPr/>
            <p:nvPr/>
          </p:nvSpPr>
          <p:spPr>
            <a:xfrm>
              <a:off x="0" y="1189989"/>
              <a:ext cx="2726700" cy="669000"/>
            </a:xfrm>
            <a:prstGeom prst="homePlate">
              <a:avLst>
                <a:gd fmla="val 50000" name="adj"/>
              </a:avLst>
            </a:prstGeom>
            <a:solidFill>
              <a:srgbClr val="08563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Levantamento de Requisitos</a:t>
              </a:r>
              <a:endParaRPr sz="1900">
                <a:solidFill>
                  <a:srgbClr val="FFFFFF"/>
                </a:solidFill>
                <a:latin typeface="Roboto"/>
                <a:ea typeface="Roboto"/>
                <a:cs typeface="Roboto"/>
                <a:sym typeface="Roboto"/>
              </a:endParaRPr>
            </a:p>
          </p:txBody>
        </p:sp>
        <p:sp>
          <p:nvSpPr>
            <p:cNvPr id="130" name="Google Shape;130;p20"/>
            <p:cNvSpPr txBox="1"/>
            <p:nvPr/>
          </p:nvSpPr>
          <p:spPr>
            <a:xfrm>
              <a:off x="410850"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pt-PT" sz="1600">
                  <a:solidFill>
                    <a:schemeClr val="dk1"/>
                  </a:solidFill>
                  <a:highlight>
                    <a:srgbClr val="FFFFFF"/>
                  </a:highlight>
                  <a:latin typeface="Roboto"/>
                  <a:ea typeface="Roboto"/>
                  <a:cs typeface="Roboto"/>
                  <a:sym typeface="Roboto"/>
                </a:rPr>
                <a:t>A fase de levantamento de requisitos desempenha um papel crucial no processo de desenvolvimento de software, pois é nela que se estabelece os objetivos essenciais para o sucesso da aplicação.</a:t>
              </a:r>
              <a:endParaRPr sz="16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pt-PT" sz="1600">
                  <a:solidFill>
                    <a:schemeClr val="dk1"/>
                  </a:solidFill>
                  <a:highlight>
                    <a:srgbClr val="FFFFFF"/>
                  </a:highlight>
                  <a:latin typeface="Roboto"/>
                  <a:ea typeface="Roboto"/>
                  <a:cs typeface="Roboto"/>
                  <a:sym typeface="Roboto"/>
                </a:rPr>
                <a:t>Em reuniões com o Sr. Alcino, conseguiu-se identificar uma diversa gama de requisitos.</a:t>
              </a:r>
              <a:endParaRPr sz="16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grpSp>
      <p:grpSp>
        <p:nvGrpSpPr>
          <p:cNvPr id="131" name="Google Shape;131;p20"/>
          <p:cNvGrpSpPr/>
          <p:nvPr/>
        </p:nvGrpSpPr>
        <p:grpSpPr>
          <a:xfrm>
            <a:off x="3017825" y="1586327"/>
            <a:ext cx="3388315" cy="4643951"/>
            <a:chOff x="2263425" y="1189775"/>
            <a:chExt cx="2541300" cy="3483050"/>
          </a:xfrm>
        </p:grpSpPr>
        <p:sp>
          <p:nvSpPr>
            <p:cNvPr id="132" name="Google Shape;132;p20"/>
            <p:cNvSpPr/>
            <p:nvPr/>
          </p:nvSpPr>
          <p:spPr>
            <a:xfrm>
              <a:off x="2263425" y="1189775"/>
              <a:ext cx="2541300" cy="669000"/>
            </a:xfrm>
            <a:prstGeom prst="chevron">
              <a:avLst>
                <a:gd fmla="val 50000" name="adj"/>
              </a:avLst>
            </a:prstGeom>
            <a:solidFill>
              <a:srgbClr val="0B714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Requisitos Funcionais</a:t>
              </a:r>
              <a:endParaRPr sz="1900">
                <a:solidFill>
                  <a:srgbClr val="FFFFFF"/>
                </a:solidFill>
                <a:latin typeface="Roboto"/>
                <a:ea typeface="Roboto"/>
                <a:cs typeface="Roboto"/>
                <a:sym typeface="Roboto"/>
              </a:endParaRPr>
            </a:p>
          </p:txBody>
        </p:sp>
        <p:sp>
          <p:nvSpPr>
            <p:cNvPr id="133" name="Google Shape;133;p20"/>
            <p:cNvSpPr txBox="1"/>
            <p:nvPr/>
          </p:nvSpPr>
          <p:spPr>
            <a:xfrm>
              <a:off x="2512202"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pt-PT" sz="1600">
                  <a:solidFill>
                    <a:schemeClr val="dk1"/>
                  </a:solidFill>
                  <a:latin typeface="Roboto"/>
                  <a:ea typeface="Roboto"/>
                  <a:cs typeface="Roboto"/>
                  <a:sym typeface="Roboto"/>
                </a:rPr>
                <a:t>Um requisito funcional é uma declaração detalhada que descreve as funções e características específicas que um sistema deve cumprir.</a:t>
              </a:r>
              <a:endParaRPr sz="2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pt-PT" sz="1600">
                  <a:solidFill>
                    <a:schemeClr val="dk1"/>
                  </a:solidFill>
                  <a:highlight>
                    <a:srgbClr val="FFFFFF"/>
                  </a:highlight>
                  <a:latin typeface="Roboto"/>
                  <a:ea typeface="Roboto"/>
                  <a:cs typeface="Roboto"/>
                  <a:sym typeface="Roboto"/>
                </a:rPr>
                <a:t>Dentro dos requisitos funcionais, houve a necessidade de fazer uma subdivisão em tópicos. </a:t>
              </a:r>
              <a:endParaRPr sz="1600">
                <a:solidFill>
                  <a:schemeClr val="dk1"/>
                </a:solidFill>
                <a:highlight>
                  <a:srgbClr val="FFFFFF"/>
                </a:highlight>
                <a:latin typeface="Roboto"/>
                <a:ea typeface="Roboto"/>
                <a:cs typeface="Roboto"/>
                <a:sym typeface="Roboto"/>
              </a:endParaRPr>
            </a:p>
          </p:txBody>
        </p:sp>
      </p:grpSp>
      <p:grpSp>
        <p:nvGrpSpPr>
          <p:cNvPr id="134" name="Google Shape;134;p20"/>
          <p:cNvGrpSpPr/>
          <p:nvPr/>
        </p:nvGrpSpPr>
        <p:grpSpPr>
          <a:xfrm>
            <a:off x="5773154" y="1586327"/>
            <a:ext cx="3388315" cy="4643951"/>
            <a:chOff x="4329974" y="1189775"/>
            <a:chExt cx="2541300" cy="3483050"/>
          </a:xfrm>
        </p:grpSpPr>
        <p:sp>
          <p:nvSpPr>
            <p:cNvPr id="135" name="Google Shape;135;p20"/>
            <p:cNvSpPr/>
            <p:nvPr/>
          </p:nvSpPr>
          <p:spPr>
            <a:xfrm>
              <a:off x="4329974" y="1189775"/>
              <a:ext cx="2541300" cy="669000"/>
            </a:xfrm>
            <a:prstGeom prst="chevron">
              <a:avLst>
                <a:gd fmla="val 50000" name="adj"/>
              </a:avLst>
            </a:prstGeom>
            <a:solidFill>
              <a:srgbClr val="0B774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Requisitos Não Funcionais</a:t>
              </a:r>
              <a:endParaRPr sz="1900">
                <a:solidFill>
                  <a:srgbClr val="FFFFFF"/>
                </a:solidFill>
                <a:latin typeface="Roboto"/>
                <a:ea typeface="Roboto"/>
                <a:cs typeface="Roboto"/>
                <a:sym typeface="Roboto"/>
              </a:endParaRPr>
            </a:p>
          </p:txBody>
        </p:sp>
        <p:sp>
          <p:nvSpPr>
            <p:cNvPr id="136" name="Google Shape;136;p20"/>
            <p:cNvSpPr txBox="1"/>
            <p:nvPr/>
          </p:nvSpPr>
          <p:spPr>
            <a:xfrm>
              <a:off x="4613553"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pt-PT" sz="1600">
                  <a:latin typeface="Roboto"/>
                  <a:ea typeface="Roboto"/>
                  <a:cs typeface="Roboto"/>
                  <a:sym typeface="Roboto"/>
                </a:rPr>
                <a:t>Requisitos que não </a:t>
              </a:r>
              <a:r>
                <a:rPr lang="pt-PT" sz="1600">
                  <a:latin typeface="Roboto"/>
                  <a:ea typeface="Roboto"/>
                  <a:cs typeface="Roboto"/>
                  <a:sym typeface="Roboto"/>
                </a:rPr>
                <a:t>impossibilitam</a:t>
              </a:r>
              <a:r>
                <a:rPr lang="pt-PT" sz="1600">
                  <a:latin typeface="Roboto"/>
                  <a:ea typeface="Roboto"/>
                  <a:cs typeface="Roboto"/>
                  <a:sym typeface="Roboto"/>
                </a:rPr>
                <a:t> o funcionamento do site mas contribuem para o bom funcionamento do mesmo.</a:t>
              </a:r>
              <a:endParaRPr sz="1600">
                <a:latin typeface="Roboto"/>
                <a:ea typeface="Roboto"/>
                <a:cs typeface="Roboto"/>
                <a:sym typeface="Roboto"/>
              </a:endParaRPr>
            </a:p>
          </p:txBody>
        </p:sp>
      </p:grpSp>
      <p:grpSp>
        <p:nvGrpSpPr>
          <p:cNvPr id="137" name="Google Shape;137;p20"/>
          <p:cNvGrpSpPr/>
          <p:nvPr/>
        </p:nvGrpSpPr>
        <p:grpSpPr>
          <a:xfrm>
            <a:off x="8528772" y="1586327"/>
            <a:ext cx="3388315" cy="4643951"/>
            <a:chOff x="6396739" y="1189775"/>
            <a:chExt cx="2541300" cy="3483050"/>
          </a:xfrm>
        </p:grpSpPr>
        <p:sp>
          <p:nvSpPr>
            <p:cNvPr id="138" name="Google Shape;138;p20"/>
            <p:cNvSpPr/>
            <p:nvPr/>
          </p:nvSpPr>
          <p:spPr>
            <a:xfrm>
              <a:off x="6396739" y="1189775"/>
              <a:ext cx="2541300" cy="669000"/>
            </a:xfrm>
            <a:prstGeom prst="chevron">
              <a:avLst>
                <a:gd fmla="val 50000" name="adj"/>
              </a:avLst>
            </a:prstGeom>
            <a:solidFill>
              <a:srgbClr val="0C814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Validação</a:t>
              </a:r>
              <a:endParaRPr sz="1900">
                <a:solidFill>
                  <a:srgbClr val="FFFFFF"/>
                </a:solidFill>
                <a:latin typeface="Roboto"/>
                <a:ea typeface="Roboto"/>
                <a:cs typeface="Roboto"/>
                <a:sym typeface="Roboto"/>
              </a:endParaRPr>
            </a:p>
          </p:txBody>
        </p:sp>
        <p:sp>
          <p:nvSpPr>
            <p:cNvPr id="139" name="Google Shape;139;p20"/>
            <p:cNvSpPr txBox="1"/>
            <p:nvPr/>
          </p:nvSpPr>
          <p:spPr>
            <a:xfrm>
              <a:off x="6714905"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pt-PT" sz="1600">
                  <a:latin typeface="Roboto"/>
                  <a:ea typeface="Roboto"/>
                  <a:cs typeface="Roboto"/>
                  <a:sym typeface="Roboto"/>
                </a:rPr>
                <a:t>Por forma a validar os requisitos, foram organizadas diversas reuniões com o Sr. Alcino, para se conseguir entender a ideia que este tinha para a aplicação. No final, todos os requisitos foram então aprovados.</a:t>
              </a:r>
              <a:endParaRPr sz="16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1"/>
          <p:cNvPicPr preferRelativeResize="0"/>
          <p:nvPr/>
        </p:nvPicPr>
        <p:blipFill>
          <a:blip r:embed="rId3">
            <a:alphaModFix amt="28000"/>
          </a:blip>
          <a:stretch>
            <a:fillRect/>
          </a:stretch>
        </p:blipFill>
        <p:spPr>
          <a:xfrm>
            <a:off x="0" y="0"/>
            <a:ext cx="12191998" cy="6858000"/>
          </a:xfrm>
          <a:prstGeom prst="rect">
            <a:avLst/>
          </a:prstGeom>
          <a:noFill/>
          <a:ln>
            <a:noFill/>
          </a:ln>
        </p:spPr>
      </p:pic>
      <p:sp>
        <p:nvSpPr>
          <p:cNvPr id="145" name="Google Shape;145;p21"/>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pt-PT">
                <a:latin typeface="Roboto"/>
                <a:ea typeface="Roboto"/>
                <a:cs typeface="Roboto"/>
                <a:sym typeface="Roboto"/>
              </a:rPr>
              <a:t>R</a:t>
            </a:r>
            <a:r>
              <a:rPr lang="pt-PT">
                <a:latin typeface="Roboto"/>
                <a:ea typeface="Roboto"/>
                <a:cs typeface="Roboto"/>
                <a:sym typeface="Roboto"/>
              </a:rPr>
              <a:t>equisitos</a:t>
            </a:r>
            <a:endParaRPr>
              <a:latin typeface="Roboto"/>
              <a:ea typeface="Roboto"/>
              <a:cs typeface="Roboto"/>
              <a:sym typeface="Roboto"/>
            </a:endParaRPr>
          </a:p>
        </p:txBody>
      </p:sp>
      <p:sp>
        <p:nvSpPr>
          <p:cNvPr id="146" name="Google Shape;146;p21"/>
          <p:cNvSpPr txBox="1"/>
          <p:nvPr>
            <p:ph idx="1" type="body"/>
          </p:nvPr>
        </p:nvSpPr>
        <p:spPr>
          <a:xfrm>
            <a:off x="415600" y="1536633"/>
            <a:ext cx="11360700" cy="2601300"/>
          </a:xfrm>
          <a:prstGeom prst="rect">
            <a:avLst/>
          </a:prstGeom>
        </p:spPr>
        <p:txBody>
          <a:bodyPr anchorCtr="0" anchor="t" bIns="121900" lIns="121900" spcFirstLastPara="1" rIns="121900" wrap="square" tIns="121900">
            <a:normAutofit/>
          </a:bodyPr>
          <a:lstStyle/>
          <a:p>
            <a:pPr indent="0" lvl="0" marL="0" rtl="0" algn="just">
              <a:spcBef>
                <a:spcPts val="0"/>
              </a:spcBef>
              <a:spcAft>
                <a:spcPts val="0"/>
              </a:spcAft>
              <a:buNone/>
            </a:pPr>
            <a:r>
              <a:rPr lang="pt-PT" sz="1500">
                <a:solidFill>
                  <a:schemeClr val="dk1"/>
                </a:solidFill>
                <a:latin typeface="Roboto"/>
                <a:ea typeface="Roboto"/>
                <a:cs typeface="Roboto"/>
                <a:sym typeface="Roboto"/>
              </a:rPr>
              <a:t>Foquemos-nos agora no levantamento de requisitos.</a:t>
            </a:r>
            <a:endParaRPr sz="1500">
              <a:solidFill>
                <a:schemeClr val="dk1"/>
              </a:solidFill>
              <a:latin typeface="Roboto"/>
              <a:ea typeface="Roboto"/>
              <a:cs typeface="Roboto"/>
              <a:sym typeface="Roboto"/>
            </a:endParaRPr>
          </a:p>
          <a:p>
            <a:pPr indent="0" lvl="0" marL="0" rtl="0" algn="just">
              <a:spcBef>
                <a:spcPts val="0"/>
              </a:spcBef>
              <a:spcAft>
                <a:spcPts val="0"/>
              </a:spcAft>
              <a:buNone/>
            </a:pPr>
            <a:r>
              <a:t/>
            </a:r>
            <a:endParaRPr sz="1500">
              <a:solidFill>
                <a:schemeClr val="dk1"/>
              </a:solidFill>
              <a:latin typeface="Roboto"/>
              <a:ea typeface="Roboto"/>
              <a:cs typeface="Roboto"/>
              <a:sym typeface="Roboto"/>
            </a:endParaRPr>
          </a:p>
          <a:p>
            <a:pPr indent="0" lvl="0" marL="0" rtl="0" algn="just">
              <a:spcBef>
                <a:spcPts val="0"/>
              </a:spcBef>
              <a:spcAft>
                <a:spcPts val="0"/>
              </a:spcAft>
              <a:buNone/>
            </a:pPr>
            <a:r>
              <a:rPr lang="pt-PT" sz="1500">
                <a:solidFill>
                  <a:schemeClr val="dk1"/>
                </a:solidFill>
                <a:latin typeface="Roboto"/>
                <a:ea typeface="Roboto"/>
                <a:cs typeface="Roboto"/>
                <a:sym typeface="Roboto"/>
              </a:rPr>
              <a:t>As várias discussões entre os elementos da equipa de desenvolvimento, bem como reuniões com o cliente e a análise de outros sites dedicados a leilões, resultaram numa diversa gama de requisitos, sendo estes categorizados em requisitos não funcionais e funcionais. </a:t>
            </a:r>
            <a:endParaRPr sz="1500">
              <a:solidFill>
                <a:schemeClr val="dk1"/>
              </a:solidFill>
              <a:latin typeface="Roboto"/>
              <a:ea typeface="Roboto"/>
              <a:cs typeface="Roboto"/>
              <a:sym typeface="Roboto"/>
            </a:endParaRPr>
          </a:p>
          <a:p>
            <a:pPr indent="0" lvl="0" marL="0" rtl="0" algn="just">
              <a:spcBef>
                <a:spcPts val="0"/>
              </a:spcBef>
              <a:spcAft>
                <a:spcPts val="0"/>
              </a:spcAft>
              <a:buNone/>
            </a:pPr>
            <a:r>
              <a:t/>
            </a:r>
            <a:endParaRPr sz="15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lang="pt-PT" sz="1500">
                <a:solidFill>
                  <a:schemeClr val="dk1"/>
                </a:solidFill>
                <a:latin typeface="Roboto"/>
                <a:ea typeface="Roboto"/>
                <a:cs typeface="Roboto"/>
                <a:sym typeface="Roboto"/>
              </a:rPr>
              <a:t>Seguem-se alguns requisitos funcionais que foram levantados e que consideramos ser os mais distintos do sistema a desenvolver.</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sz="1500">
              <a:solidFill>
                <a:schemeClr val="dk1"/>
              </a:solidFill>
              <a:highlight>
                <a:srgbClr val="FFFFFF"/>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pt-PT">
                <a:highlight>
                  <a:srgbClr val="FFFFFF"/>
                </a:highlight>
                <a:latin typeface="Calibri"/>
                <a:ea typeface="Calibri"/>
                <a:cs typeface="Calibri"/>
                <a:sym typeface="Calibri"/>
              </a:rPr>
              <a:t>REQ 3- Criar Artigo</a:t>
            </a:r>
            <a:endParaRPr>
              <a:latin typeface="Calibri"/>
              <a:ea typeface="Calibri"/>
              <a:cs typeface="Calibri"/>
              <a:sym typeface="Calibri"/>
            </a:endParaRPr>
          </a:p>
        </p:txBody>
      </p:sp>
      <p:sp>
        <p:nvSpPr>
          <p:cNvPr id="152" name="Google Shape;152;p22"/>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pt-PT" sz="1500" u="sng">
                <a:highlight>
                  <a:srgbClr val="FFFFFF"/>
                </a:highlight>
                <a:latin typeface="Calibri"/>
                <a:ea typeface="Calibri"/>
                <a:cs typeface="Calibri"/>
                <a:sym typeface="Calibri"/>
              </a:rPr>
              <a:t>Definição de requisitos de utilizador</a:t>
            </a:r>
            <a:endParaRPr sz="1500" u="sng">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PT" sz="1500">
                <a:highlight>
                  <a:srgbClr val="FFFFFF"/>
                </a:highlight>
                <a:latin typeface="Calibri"/>
                <a:ea typeface="Calibri"/>
                <a:cs typeface="Calibri"/>
                <a:sym typeface="Calibri"/>
              </a:rPr>
              <a:t>1. O sistema deverá permitir ao utilizador adicionar um artigo ao seu inventário.</a:t>
            </a:r>
            <a:endParaRPr sz="1500">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PT" sz="1500" u="sng">
                <a:highlight>
                  <a:srgbClr val="FFFFFF"/>
                </a:highlight>
                <a:latin typeface="Calibri"/>
                <a:ea typeface="Calibri"/>
                <a:cs typeface="Calibri"/>
                <a:sym typeface="Calibri"/>
              </a:rPr>
              <a:t>Definição de requisitos de sistema</a:t>
            </a:r>
            <a:endParaRPr sz="1500" u="sng">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PT" sz="1500">
                <a:highlight>
                  <a:srgbClr val="FFFFFF"/>
                </a:highlight>
                <a:latin typeface="Calibri"/>
                <a:ea typeface="Calibri"/>
                <a:cs typeface="Calibri"/>
                <a:sym typeface="Calibri"/>
              </a:rPr>
              <a:t>1. O sistema deve solicitar o tipo de artigo que vai ser criado.</a:t>
            </a:r>
            <a:endParaRPr sz="15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PT" sz="1500">
                <a:highlight>
                  <a:srgbClr val="FFFFFF"/>
                </a:highlight>
                <a:latin typeface="Calibri"/>
                <a:ea typeface="Calibri"/>
                <a:cs typeface="Calibri"/>
                <a:sym typeface="Calibri"/>
              </a:rPr>
              <a:t>2. No sistema existem três tipos de artigos válidos: livro, quadro e joia.</a:t>
            </a:r>
            <a:endParaRPr sz="15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PT" sz="1500">
                <a:highlight>
                  <a:srgbClr val="FFFFFF"/>
                </a:highlight>
                <a:latin typeface="Calibri"/>
                <a:ea typeface="Calibri"/>
                <a:cs typeface="Calibri"/>
                <a:sym typeface="Calibri"/>
              </a:rPr>
              <a:t>3. No sistema, um artigo do tipo livro é </a:t>
            </a:r>
            <a:r>
              <a:rPr lang="pt-PT" sz="1500">
                <a:highlight>
                  <a:srgbClr val="FFFFFF"/>
                </a:highlight>
                <a:latin typeface="Calibri"/>
                <a:ea typeface="Calibri"/>
                <a:cs typeface="Calibri"/>
                <a:sym typeface="Calibri"/>
              </a:rPr>
              <a:t>caracterizado</a:t>
            </a:r>
            <a:r>
              <a:rPr lang="pt-PT" sz="1500">
                <a:highlight>
                  <a:srgbClr val="FFFFFF"/>
                </a:highlight>
                <a:latin typeface="Calibri"/>
                <a:ea typeface="Calibri"/>
                <a:cs typeface="Calibri"/>
                <a:sym typeface="Calibri"/>
              </a:rPr>
              <a:t> por: título, nome de autor, ano de</a:t>
            </a:r>
            <a:r>
              <a:rPr lang="pt-PT" sz="1500">
                <a:latin typeface="Calibri"/>
                <a:ea typeface="Calibri"/>
                <a:cs typeface="Calibri"/>
                <a:sym typeface="Calibri"/>
              </a:rPr>
              <a:t> </a:t>
            </a:r>
            <a:r>
              <a:rPr lang="pt-PT" sz="1500">
                <a:highlight>
                  <a:srgbClr val="FFFFFF"/>
                </a:highlight>
                <a:latin typeface="Calibri"/>
                <a:ea typeface="Calibri"/>
                <a:cs typeface="Calibri"/>
                <a:sym typeface="Calibri"/>
              </a:rPr>
              <a:t>edição, editora, número de páginas e descrição.</a:t>
            </a:r>
            <a:endParaRPr sz="15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PT" sz="1500">
                <a:highlight>
                  <a:srgbClr val="FFFFFF"/>
                </a:highlight>
                <a:latin typeface="Calibri"/>
                <a:ea typeface="Calibri"/>
                <a:cs typeface="Calibri"/>
                <a:sym typeface="Calibri"/>
              </a:rPr>
              <a:t>4. No sistema, um artigo do tipo quadro é </a:t>
            </a:r>
            <a:r>
              <a:rPr lang="pt-PT" sz="1500">
                <a:highlight>
                  <a:srgbClr val="FFFFFF"/>
                </a:highlight>
                <a:latin typeface="Calibri"/>
                <a:ea typeface="Calibri"/>
                <a:cs typeface="Calibri"/>
                <a:sym typeface="Calibri"/>
              </a:rPr>
              <a:t>caracterizado</a:t>
            </a:r>
            <a:r>
              <a:rPr lang="pt-PT" sz="1500">
                <a:highlight>
                  <a:srgbClr val="FFFFFF"/>
                </a:highlight>
                <a:latin typeface="Calibri"/>
                <a:ea typeface="Calibri"/>
                <a:cs typeface="Calibri"/>
                <a:sym typeface="Calibri"/>
              </a:rPr>
              <a:t> por: dimensões, autor, título, ano e descrição.</a:t>
            </a:r>
            <a:endParaRPr sz="1500">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PT" sz="1500">
                <a:highlight>
                  <a:srgbClr val="FFFFFF"/>
                </a:highlight>
                <a:latin typeface="Calibri"/>
                <a:ea typeface="Calibri"/>
                <a:cs typeface="Calibri"/>
                <a:sym typeface="Calibri"/>
              </a:rPr>
              <a:t>5. No sistema, um artigo do tipo joia é </a:t>
            </a:r>
            <a:r>
              <a:rPr lang="pt-PT" sz="1500">
                <a:highlight>
                  <a:srgbClr val="FFFFFF"/>
                </a:highlight>
                <a:latin typeface="Calibri"/>
                <a:ea typeface="Calibri"/>
                <a:cs typeface="Calibri"/>
                <a:sym typeface="Calibri"/>
              </a:rPr>
              <a:t>caracterizado</a:t>
            </a:r>
            <a:r>
              <a:rPr lang="pt-PT" sz="1500">
                <a:highlight>
                  <a:srgbClr val="FFFFFF"/>
                </a:highlight>
                <a:latin typeface="Calibri"/>
                <a:ea typeface="Calibri"/>
                <a:cs typeface="Calibri"/>
                <a:sym typeface="Calibri"/>
              </a:rPr>
              <a:t> por: material, tipo (anel, brinco, colar, etc), pureza do material (quilates) e descrição.</a:t>
            </a:r>
            <a:endParaRPr sz="1500">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PT" sz="1500">
                <a:highlight>
                  <a:srgbClr val="FFFFFF"/>
                </a:highlight>
                <a:latin typeface="Calibri"/>
                <a:ea typeface="Calibri"/>
                <a:cs typeface="Calibri"/>
                <a:sym typeface="Calibri"/>
              </a:rPr>
              <a:t>6. O sistema deve solicitar um comprovativo.</a:t>
            </a:r>
            <a:endParaRPr sz="1500">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PT" sz="1500">
                <a:highlight>
                  <a:srgbClr val="FFFFFF"/>
                </a:highlight>
                <a:latin typeface="Calibri"/>
                <a:ea typeface="Calibri"/>
                <a:cs typeface="Calibri"/>
                <a:sym typeface="Calibri"/>
              </a:rPr>
              <a:t>7. O sistema deve solicitar um nome para o artigo criado.</a:t>
            </a:r>
            <a:endParaRPr sz="1500">
              <a:highlight>
                <a:srgbClr val="FFFFFF"/>
              </a:highlight>
              <a:latin typeface="Calibri"/>
              <a:ea typeface="Calibri"/>
              <a:cs typeface="Calibri"/>
              <a:sym typeface="Calibri"/>
            </a:endParaRPr>
          </a:p>
          <a:p>
            <a:pPr indent="0" lvl="0" marL="0" rtl="0" algn="l">
              <a:spcBef>
                <a:spcPts val="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415650" y="410267"/>
            <a:ext cx="11360700" cy="763500"/>
          </a:xfrm>
          <a:prstGeom prst="rect">
            <a:avLst/>
          </a:prstGeom>
        </p:spPr>
        <p:txBody>
          <a:bodyPr anchorCtr="0" anchor="t" bIns="121900" lIns="121900" spcFirstLastPara="1" rIns="121900" wrap="square" tIns="121900">
            <a:noAutofit/>
          </a:bodyPr>
          <a:lstStyle/>
          <a:p>
            <a:pPr indent="0" lvl="0" marL="0" rtl="0" algn="l">
              <a:lnSpc>
                <a:spcPct val="80000"/>
              </a:lnSpc>
              <a:spcBef>
                <a:spcPts val="800"/>
              </a:spcBef>
              <a:spcAft>
                <a:spcPts val="800"/>
              </a:spcAft>
              <a:buClr>
                <a:schemeClr val="dk1"/>
              </a:buClr>
              <a:buSzPts val="275"/>
              <a:buFont typeface="Arial"/>
              <a:buNone/>
            </a:pPr>
            <a:r>
              <a:rPr lang="pt-PT">
                <a:highlight>
                  <a:srgbClr val="FFFFFF"/>
                </a:highlight>
                <a:latin typeface="Calibri"/>
                <a:ea typeface="Calibri"/>
                <a:cs typeface="Calibri"/>
                <a:sym typeface="Calibri"/>
              </a:rPr>
              <a:t>REQ 4- Fazer proposta de leilão</a:t>
            </a:r>
            <a:endParaRPr>
              <a:latin typeface="Calibri"/>
              <a:ea typeface="Calibri"/>
              <a:cs typeface="Calibri"/>
              <a:sym typeface="Calibri"/>
            </a:endParaRPr>
          </a:p>
        </p:txBody>
      </p:sp>
      <p:sp>
        <p:nvSpPr>
          <p:cNvPr id="158" name="Google Shape;158;p23"/>
          <p:cNvSpPr txBox="1"/>
          <p:nvPr>
            <p:ph idx="1" type="body"/>
          </p:nvPr>
        </p:nvSpPr>
        <p:spPr>
          <a:xfrm>
            <a:off x="415650" y="1173775"/>
            <a:ext cx="11360700" cy="4734900"/>
          </a:xfrm>
          <a:prstGeom prst="rect">
            <a:avLst/>
          </a:prstGeom>
        </p:spPr>
        <p:txBody>
          <a:bodyPr anchorCtr="0" anchor="t" bIns="121900" lIns="121900" spcFirstLastPara="1" rIns="121900" wrap="square" tIns="121900">
            <a:noAutofit/>
          </a:bodyPr>
          <a:lstStyle/>
          <a:p>
            <a:pPr indent="0" lvl="0" marL="0" rtl="0" algn="just">
              <a:lnSpc>
                <a:spcPct val="80000"/>
              </a:lnSpc>
              <a:spcBef>
                <a:spcPts val="800"/>
              </a:spcBef>
              <a:spcAft>
                <a:spcPts val="0"/>
              </a:spcAft>
              <a:buClr>
                <a:schemeClr val="dk1"/>
              </a:buClr>
              <a:buSzPts val="275"/>
              <a:buFont typeface="Arial"/>
              <a:buNone/>
            </a:pPr>
            <a:r>
              <a:rPr lang="pt-PT" sz="1500" u="sng">
                <a:highlight>
                  <a:srgbClr val="FFFFFF"/>
                </a:highlight>
                <a:latin typeface="Calibri"/>
                <a:ea typeface="Calibri"/>
                <a:cs typeface="Calibri"/>
                <a:sym typeface="Calibri"/>
              </a:rPr>
              <a:t>Definição de requisitos de utilizador</a:t>
            </a:r>
            <a:endParaRPr sz="1500" u="sng">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a:highlight>
                  <a:srgbClr val="FFFFFF"/>
                </a:highlight>
                <a:latin typeface="Calibri"/>
                <a:ea typeface="Calibri"/>
                <a:cs typeface="Calibri"/>
                <a:sym typeface="Calibri"/>
              </a:rPr>
              <a:t>1. O sistema deverá permitir ao utilizador criar uma proposta de um leilão.</a:t>
            </a:r>
            <a:endParaRPr sz="1500">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t/>
            </a:r>
            <a:endParaRPr sz="1500">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u="sng">
                <a:highlight>
                  <a:srgbClr val="FFFFFF"/>
                </a:highlight>
                <a:latin typeface="Calibri"/>
                <a:ea typeface="Calibri"/>
                <a:cs typeface="Calibri"/>
                <a:sym typeface="Calibri"/>
              </a:rPr>
              <a:t>Definição de requisitos de sistema</a:t>
            </a:r>
            <a:endParaRPr sz="1500" u="sng">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a:highlight>
                  <a:srgbClr val="FFFFFF"/>
                </a:highlight>
                <a:latin typeface="Calibri"/>
                <a:ea typeface="Calibri"/>
                <a:cs typeface="Calibri"/>
                <a:sym typeface="Calibri"/>
              </a:rPr>
              <a:t>1. O sistema deve pedir a categoria de leilão que vai ser solicitado.</a:t>
            </a:r>
            <a:endParaRPr sz="1500">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a:highlight>
                  <a:srgbClr val="FFFFFF"/>
                </a:highlight>
                <a:latin typeface="Calibri"/>
                <a:ea typeface="Calibri"/>
                <a:cs typeface="Calibri"/>
                <a:sym typeface="Calibri"/>
              </a:rPr>
              <a:t>2. O sistema solicita um nome para o leilão.</a:t>
            </a:r>
            <a:endParaRPr sz="1500">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a:highlight>
                  <a:srgbClr val="FFFFFF"/>
                </a:highlight>
                <a:latin typeface="Calibri"/>
                <a:ea typeface="Calibri"/>
                <a:cs typeface="Calibri"/>
                <a:sym typeface="Calibri"/>
              </a:rPr>
              <a:t>3. O sistema solicita a data de </a:t>
            </a:r>
            <a:r>
              <a:rPr lang="pt-PT" sz="1500">
                <a:highlight>
                  <a:srgbClr val="FFFFFF"/>
                </a:highlight>
                <a:latin typeface="Calibri"/>
                <a:ea typeface="Calibri"/>
                <a:cs typeface="Calibri"/>
                <a:sym typeface="Calibri"/>
              </a:rPr>
              <a:t>início</a:t>
            </a:r>
            <a:r>
              <a:rPr lang="pt-PT" sz="1500">
                <a:highlight>
                  <a:srgbClr val="FFFFFF"/>
                </a:highlight>
                <a:latin typeface="Calibri"/>
                <a:ea typeface="Calibri"/>
                <a:cs typeface="Calibri"/>
                <a:sym typeface="Calibri"/>
              </a:rPr>
              <a:t> e de fim do leilão.</a:t>
            </a:r>
            <a:endParaRPr sz="1500">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a:highlight>
                  <a:srgbClr val="FFFFFF"/>
                </a:highlight>
                <a:latin typeface="Calibri"/>
                <a:ea typeface="Calibri"/>
                <a:cs typeface="Calibri"/>
                <a:sym typeface="Calibri"/>
              </a:rPr>
              <a:t>4. O sistema solicita o preço base do leilão.</a:t>
            </a:r>
            <a:endParaRPr sz="1500">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a:highlight>
                  <a:srgbClr val="FFFFFF"/>
                </a:highlight>
                <a:latin typeface="Calibri"/>
                <a:ea typeface="Calibri"/>
                <a:cs typeface="Calibri"/>
                <a:sym typeface="Calibri"/>
              </a:rPr>
              <a:t>5. O sistema solicita o valor mínimo de diferença entre licitações.</a:t>
            </a:r>
            <a:endParaRPr sz="1500">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a:highlight>
                  <a:srgbClr val="FFFFFF"/>
                </a:highlight>
                <a:latin typeface="Calibri"/>
                <a:ea typeface="Calibri"/>
                <a:cs typeface="Calibri"/>
                <a:sym typeface="Calibri"/>
              </a:rPr>
              <a:t>6. No sistema existem quatro categorias de leilão válidos: leilão de livros, leilão de quadros,leilão de joias e leilão misto.</a:t>
            </a:r>
            <a:endParaRPr sz="1500">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a:highlight>
                  <a:srgbClr val="FFFFFF"/>
                </a:highlight>
                <a:latin typeface="Calibri"/>
                <a:ea typeface="Calibri"/>
                <a:cs typeface="Calibri"/>
                <a:sym typeface="Calibri"/>
              </a:rPr>
              <a:t>7. No sistema, um leilão de livros só são permitidos lotes de artigos com livros.</a:t>
            </a:r>
            <a:endParaRPr sz="1500">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a:highlight>
                  <a:srgbClr val="FFFFFF"/>
                </a:highlight>
                <a:latin typeface="Calibri"/>
                <a:ea typeface="Calibri"/>
                <a:cs typeface="Calibri"/>
                <a:sym typeface="Calibri"/>
              </a:rPr>
              <a:t>8. No sistema, um leilão de joias só são permitidos lotes de artigos com joias.</a:t>
            </a:r>
            <a:endParaRPr sz="1500">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a:highlight>
                  <a:srgbClr val="FFFFFF"/>
                </a:highlight>
                <a:latin typeface="Calibri"/>
                <a:ea typeface="Calibri"/>
                <a:cs typeface="Calibri"/>
                <a:sym typeface="Calibri"/>
              </a:rPr>
              <a:t>9. No sistema, um leilão de quadros só são permitidos lotes de artigos com quadros.</a:t>
            </a:r>
            <a:endParaRPr sz="1500">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a:highlight>
                  <a:srgbClr val="FFFFFF"/>
                </a:highlight>
                <a:latin typeface="Calibri"/>
                <a:ea typeface="Calibri"/>
                <a:cs typeface="Calibri"/>
                <a:sym typeface="Calibri"/>
              </a:rPr>
              <a:t>10. No sistema, um leilão misto permite lotes de artigos com livros, joias e quadros em simultâneo.</a:t>
            </a:r>
            <a:endParaRPr sz="1500">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a:highlight>
                  <a:srgbClr val="FFFFFF"/>
                </a:highlight>
                <a:latin typeface="Calibri"/>
                <a:ea typeface="Calibri"/>
                <a:cs typeface="Calibri"/>
                <a:sym typeface="Calibri"/>
              </a:rPr>
              <a:t>11. O sistema cria uma instância de leilão com a informação obtida e com atributo Aprovado com valor False.</a:t>
            </a:r>
            <a:endParaRPr sz="1500">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a:highlight>
                  <a:srgbClr val="FFFFFF"/>
                </a:highlight>
                <a:latin typeface="Calibri"/>
                <a:ea typeface="Calibri"/>
                <a:cs typeface="Calibri"/>
                <a:sym typeface="Calibri"/>
              </a:rPr>
              <a:t>12. O sistema guarda a instância de leilão criada na tabela </a:t>
            </a:r>
            <a:r>
              <a:rPr lang="pt-PT" sz="1500">
                <a:highlight>
                  <a:srgbClr val="FFFFFF"/>
                </a:highlight>
                <a:latin typeface="Calibri"/>
                <a:ea typeface="Calibri"/>
                <a:cs typeface="Calibri"/>
                <a:sym typeface="Calibri"/>
              </a:rPr>
              <a:t>específica</a:t>
            </a:r>
            <a:r>
              <a:rPr lang="pt-PT" sz="1500">
                <a:highlight>
                  <a:srgbClr val="FFFFFF"/>
                </a:highlight>
                <a:latin typeface="Calibri"/>
                <a:ea typeface="Calibri"/>
                <a:cs typeface="Calibri"/>
                <a:sym typeface="Calibri"/>
              </a:rPr>
              <a:t> da base de dados.</a:t>
            </a:r>
            <a:endParaRPr sz="1500">
              <a:highlight>
                <a:srgbClr val="FFFFFF"/>
              </a:highlight>
              <a:latin typeface="Calibri"/>
              <a:ea typeface="Calibri"/>
              <a:cs typeface="Calibri"/>
              <a:sym typeface="Calibri"/>
            </a:endParaRPr>
          </a:p>
          <a:p>
            <a:pPr indent="0" lvl="0" marL="0" rtl="0" algn="just">
              <a:lnSpc>
                <a:spcPct val="95000"/>
              </a:lnSpc>
              <a:spcBef>
                <a:spcPts val="800"/>
              </a:spcBef>
              <a:spcAft>
                <a:spcPts val="1600"/>
              </a:spcAft>
              <a:buSzPts val="275"/>
              <a:buNone/>
            </a:pPr>
            <a:r>
              <a:t/>
            </a:r>
            <a:endParaRPr sz="19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